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slide+xml" PartName="/ppt/slides/slide57.xml"/>
  <Override ContentType="application/vnd.openxmlformats-officedocument.presentationml.slide+xml" PartName="/ppt/slides/slide58.xml"/>
  <Override ContentType="application/vnd.openxmlformats-officedocument.presentationml.slide+xml" PartName="/ppt/slides/slide59.xml"/>
  <Override ContentType="application/vnd.openxmlformats-officedocument.presentationml.slide+xml" PartName="/ppt/slides/slide60.xml"/>
  <Override ContentType="application/vnd.openxmlformats-officedocument.presentationml.slide+xml" PartName="/ppt/slides/slide61.xml"/>
  <Override ContentType="application/vnd.openxmlformats-officedocument.presentationml.slide+xml" PartName="/ppt/slides/slide62.xml"/>
  <Override ContentType="application/vnd.openxmlformats-officedocument.presentationml.slide+xml" PartName="/ppt/slides/slide63.xml"/>
  <Override ContentType="application/vnd.openxmlformats-officedocument.presentationml.slide+xml" PartName="/ppt/slides/slide64.xml"/>
  <Override ContentType="application/vnd.openxmlformats-officedocument.presentationml.slide+xml" PartName="/ppt/slides/slide65.xml"/>
  <Override ContentType="application/vnd.openxmlformats-officedocument.presentationml.slide+xml" PartName="/ppt/slides/slide66.xml"/>
  <Override ContentType="application/vnd.openxmlformats-officedocument.presentationml.slide+xml" PartName="/ppt/slides/slide67.xml"/>
  <Override ContentType="application/vnd.openxmlformats-officedocument.presentationml.slide+xml" PartName="/ppt/slides/slide68.xml"/>
  <Override ContentType="application/vnd.openxmlformats-officedocument.presentationml.slide+xml" PartName="/ppt/slides/slide69.xml"/>
  <Override ContentType="application/vnd.openxmlformats-officedocument.presentationml.slide+xml" PartName="/ppt/slides/slide70.xml"/>
  <Override ContentType="application/vnd.openxmlformats-officedocument.presentationml.slide+xml" PartName="/ppt/slides/slide71.xml"/>
  <Override ContentType="application/vnd.openxmlformats-officedocument.presentationml.slide+xml" PartName="/ppt/slides/slide72.xml"/>
  <Override ContentType="application/vnd.openxmlformats-officedocument.presentationml.slide+xml" PartName="/ppt/slides/slide73.xml"/>
  <Override ContentType="application/vnd.openxmlformats-officedocument.presentationml.slide+xml" PartName="/ppt/slides/slide74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77.xml"/>
  <Override ContentType="application/vnd.openxmlformats-officedocument.presentationml.slide+xml" PartName="/ppt/slides/slide78.xml"/>
  <Override ContentType="application/vnd.openxmlformats-officedocument.presentationml.slide+xml" PartName="/ppt/slides/slide79.xml"/>
  <Override ContentType="application/vnd.openxmlformats-officedocument.presentationml.slide+xml" PartName="/ppt/slides/slide80.xml"/>
  <Override ContentType="application/vnd.openxmlformats-officedocument.presentationml.slide+xml" PartName="/ppt/slides/slide81.xml"/>
  <Override ContentType="application/vnd.openxmlformats-officedocument.presentationml.slide+xml" PartName="/ppt/slides/slide82.xml"/>
  <Override ContentType="application/vnd.openxmlformats-officedocument.presentationml.slide+xml" PartName="/ppt/slides/slide83.xml"/>
  <Override ContentType="application/vnd.openxmlformats-officedocument.presentationml.slide+xml" PartName="/ppt/slides/slide84.xml"/>
  <Override ContentType="application/vnd.openxmlformats-officedocument.presentationml.slide+xml" PartName="/ppt/slides/slide8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</p:sldIdLst>
  <p:sldSz cx="18288000" cy="10287000"/>
  <p:notesSz cx="6858000" cy="9144000"/>
  <p:embeddedFontLst>
    <p:embeddedFont>
      <p:font typeface="HK Modular" charset="1" panose="00000800000000000000"/>
      <p:regular r:id="rId91"/>
    </p:embeddedFont>
    <p:embeddedFont>
      <p:font typeface="Raleway" charset="1" panose="00000000000000000000"/>
      <p:regular r:id="rId92"/>
    </p:embeddedFont>
    <p:embeddedFont>
      <p:font typeface="Raleway Bold" charset="1" panose="00000000000000000000"/>
      <p:regular r:id="rId93"/>
    </p:embeddedFont>
    <p:embeddedFont>
      <p:font typeface="Raleway Light" charset="1" panose="00000000000000000000"/>
      <p:regular r:id="rId9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slides/slide52.xml" Type="http://schemas.openxmlformats.org/officeDocument/2006/relationships/slide"/><Relationship Id="rId58" Target="slides/slide53.xml" Type="http://schemas.openxmlformats.org/officeDocument/2006/relationships/slide"/><Relationship Id="rId59" Target="slides/slide54.xml" Type="http://schemas.openxmlformats.org/officeDocument/2006/relationships/slide"/><Relationship Id="rId6" Target="slides/slide1.xml" Type="http://schemas.openxmlformats.org/officeDocument/2006/relationships/slide"/><Relationship Id="rId60" Target="slides/slide55.xml" Type="http://schemas.openxmlformats.org/officeDocument/2006/relationships/slide"/><Relationship Id="rId61" Target="slides/slide56.xml" Type="http://schemas.openxmlformats.org/officeDocument/2006/relationships/slide"/><Relationship Id="rId62" Target="slides/slide57.xml" Type="http://schemas.openxmlformats.org/officeDocument/2006/relationships/slide"/><Relationship Id="rId63" Target="slides/slide58.xml" Type="http://schemas.openxmlformats.org/officeDocument/2006/relationships/slide"/><Relationship Id="rId64" Target="slides/slide59.xml" Type="http://schemas.openxmlformats.org/officeDocument/2006/relationships/slide"/><Relationship Id="rId65" Target="slides/slide60.xml" Type="http://schemas.openxmlformats.org/officeDocument/2006/relationships/slide"/><Relationship Id="rId66" Target="slides/slide61.xml" Type="http://schemas.openxmlformats.org/officeDocument/2006/relationships/slide"/><Relationship Id="rId67" Target="slides/slide62.xml" Type="http://schemas.openxmlformats.org/officeDocument/2006/relationships/slide"/><Relationship Id="rId68" Target="slides/slide63.xml" Type="http://schemas.openxmlformats.org/officeDocument/2006/relationships/slide"/><Relationship Id="rId69" Target="slides/slide64.xml" Type="http://schemas.openxmlformats.org/officeDocument/2006/relationships/slide"/><Relationship Id="rId7" Target="slides/slide2.xml" Type="http://schemas.openxmlformats.org/officeDocument/2006/relationships/slide"/><Relationship Id="rId70" Target="slides/slide65.xml" Type="http://schemas.openxmlformats.org/officeDocument/2006/relationships/slide"/><Relationship Id="rId71" Target="slides/slide66.xml" Type="http://schemas.openxmlformats.org/officeDocument/2006/relationships/slide"/><Relationship Id="rId72" Target="slides/slide67.xml" Type="http://schemas.openxmlformats.org/officeDocument/2006/relationships/slide"/><Relationship Id="rId73" Target="slides/slide68.xml" Type="http://schemas.openxmlformats.org/officeDocument/2006/relationships/slide"/><Relationship Id="rId74" Target="slides/slide69.xml" Type="http://schemas.openxmlformats.org/officeDocument/2006/relationships/slide"/><Relationship Id="rId75" Target="slides/slide70.xml" Type="http://schemas.openxmlformats.org/officeDocument/2006/relationships/slide"/><Relationship Id="rId76" Target="slides/slide71.xml" Type="http://schemas.openxmlformats.org/officeDocument/2006/relationships/slide"/><Relationship Id="rId77" Target="slides/slide72.xml" Type="http://schemas.openxmlformats.org/officeDocument/2006/relationships/slide"/><Relationship Id="rId78" Target="slides/slide73.xml" Type="http://schemas.openxmlformats.org/officeDocument/2006/relationships/slide"/><Relationship Id="rId79" Target="slides/slide74.xml" Type="http://schemas.openxmlformats.org/officeDocument/2006/relationships/slide"/><Relationship Id="rId8" Target="slides/slide3.xml" Type="http://schemas.openxmlformats.org/officeDocument/2006/relationships/slide"/><Relationship Id="rId80" Target="slides/slide75.xml" Type="http://schemas.openxmlformats.org/officeDocument/2006/relationships/slide"/><Relationship Id="rId81" Target="slides/slide76.xml" Type="http://schemas.openxmlformats.org/officeDocument/2006/relationships/slide"/><Relationship Id="rId82" Target="slides/slide77.xml" Type="http://schemas.openxmlformats.org/officeDocument/2006/relationships/slide"/><Relationship Id="rId83" Target="slides/slide78.xml" Type="http://schemas.openxmlformats.org/officeDocument/2006/relationships/slide"/><Relationship Id="rId84" Target="slides/slide79.xml" Type="http://schemas.openxmlformats.org/officeDocument/2006/relationships/slide"/><Relationship Id="rId85" Target="slides/slide80.xml" Type="http://schemas.openxmlformats.org/officeDocument/2006/relationships/slide"/><Relationship Id="rId86" Target="slides/slide81.xml" Type="http://schemas.openxmlformats.org/officeDocument/2006/relationships/slide"/><Relationship Id="rId87" Target="slides/slide82.xml" Type="http://schemas.openxmlformats.org/officeDocument/2006/relationships/slide"/><Relationship Id="rId88" Target="slides/slide83.xml" Type="http://schemas.openxmlformats.org/officeDocument/2006/relationships/slide"/><Relationship Id="rId89" Target="slides/slide84.xml" Type="http://schemas.openxmlformats.org/officeDocument/2006/relationships/slide"/><Relationship Id="rId9" Target="slides/slide4.xml" Type="http://schemas.openxmlformats.org/officeDocument/2006/relationships/slide"/><Relationship Id="rId90" Target="slides/slide85.xml" Type="http://schemas.openxmlformats.org/officeDocument/2006/relationships/slide"/><Relationship Id="rId91" Target="fonts/font91.fntdata" Type="http://schemas.openxmlformats.org/officeDocument/2006/relationships/font"/><Relationship Id="rId92" Target="fonts/font92.fntdata" Type="http://schemas.openxmlformats.org/officeDocument/2006/relationships/font"/><Relationship Id="rId93" Target="fonts/font93.fntdata" Type="http://schemas.openxmlformats.org/officeDocument/2006/relationships/font"/><Relationship Id="rId94" Target="fonts/font94.fntdata" Type="http://schemas.openxmlformats.org/officeDocument/2006/relationships/font"/></Relationships>
</file>

<file path=ppt/media/VAGeRgAH7lU.mp4>
</file>

<file path=ppt/media/VAGeRnlmgHA.mp4>
</file>

<file path=ppt/media/VAGeRvB0joA.mp4>
</file>

<file path=ppt/media/image1.jpe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jpe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svg>
</file>

<file path=ppt/media/image130.jpeg>
</file>

<file path=ppt/media/image131.png>
</file>

<file path=ppt/media/image132.svg>
</file>

<file path=ppt/media/image133.jpe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sv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sv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jpe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2.svg" Type="http://schemas.openxmlformats.org/officeDocument/2006/relationships/image"/><Relationship Id="rId11" Target="../media/image11.png" Type="http://schemas.openxmlformats.org/officeDocument/2006/relationships/image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6.png" Type="http://schemas.openxmlformats.org/officeDocument/2006/relationships/image"/><Relationship Id="rId7" Target="../media/image37.svg" Type="http://schemas.openxmlformats.org/officeDocument/2006/relationships/image"/><Relationship Id="rId8" Target="../media/image38.png" Type="http://schemas.openxmlformats.org/officeDocument/2006/relationships/image"/><Relationship Id="rId9" Target="../media/image4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4.png" Type="http://schemas.openxmlformats.org/officeDocument/2006/relationships/image"/><Relationship Id="rId7" Target="../media/image35.svg" Type="http://schemas.openxmlformats.org/officeDocument/2006/relationships/image"/><Relationship Id="rId8" Target="../media/image43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44.png" Type="http://schemas.openxmlformats.org/officeDocument/2006/relationships/image"/><Relationship Id="rId7" Target="../media/image34.png" Type="http://schemas.openxmlformats.org/officeDocument/2006/relationships/image"/><Relationship Id="rId8" Target="../media/image35.sv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svg" Type="http://schemas.openxmlformats.org/officeDocument/2006/relationships/image"/><Relationship Id="rId4" Target="../media/image45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svg" Type="http://schemas.openxmlformats.org/officeDocument/2006/relationships/image"/><Relationship Id="rId4" Target="../media/image8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6.png" Type="http://schemas.openxmlformats.org/officeDocument/2006/relationships/image"/><Relationship Id="rId7" Target="../media/image37.svg" Type="http://schemas.openxmlformats.org/officeDocument/2006/relationships/image"/><Relationship Id="rId8" Target="../media/image38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6.png" Type="http://schemas.openxmlformats.org/officeDocument/2006/relationships/image"/><Relationship Id="rId7" Target="../media/image37.svg" Type="http://schemas.openxmlformats.org/officeDocument/2006/relationships/image"/><Relationship Id="rId8" Target="../media/image38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6.png" Type="http://schemas.openxmlformats.org/officeDocument/2006/relationships/image"/><Relationship Id="rId7" Target="../media/image37.svg" Type="http://schemas.openxmlformats.org/officeDocument/2006/relationships/image"/><Relationship Id="rId8" Target="../media/image38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svg" Type="http://schemas.openxmlformats.org/officeDocument/2006/relationships/image"/><Relationship Id="rId4" Target="../media/image46.png" Type="http://schemas.openxmlformats.org/officeDocument/2006/relationships/image"/><Relationship Id="rId5" Target="../media/image47.svg" Type="http://schemas.openxmlformats.org/officeDocument/2006/relationships/image"/><Relationship Id="rId6" Target="https://tecfy.com.br/blog/5-tendencias-do-setor-educacional-para-2025/" TargetMode="External" Type="http://schemas.openxmlformats.org/officeDocument/2006/relationships/hyperlink"/><Relationship Id="rId7" Target="https://tecfy.com.br/blog/5-tendencias-do-setor-educacional-para-2025/" TargetMode="External" Type="http://schemas.openxmlformats.org/officeDocument/2006/relationships/hyperlink"/><Relationship Id="rId8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svg" Type="http://schemas.openxmlformats.org/officeDocument/2006/relationships/image"/><Relationship Id="rId4" Target="../media/image48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36.png" Type="http://schemas.openxmlformats.org/officeDocument/2006/relationships/image"/><Relationship Id="rId4" Target="../media/image37.svg" Type="http://schemas.openxmlformats.org/officeDocument/2006/relationships/image"/><Relationship Id="rId5" Target="../media/image49.png" Type="http://schemas.openxmlformats.org/officeDocument/2006/relationships/image"/><Relationship Id="rId6" Target="../media/image50.png" Type="http://schemas.openxmlformats.org/officeDocument/2006/relationships/image"/><Relationship Id="rId7" Target="../media/image5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52.png" Type="http://schemas.openxmlformats.org/officeDocument/2006/relationships/image"/><Relationship Id="rId4" Target="../media/image53.svg" Type="http://schemas.openxmlformats.org/officeDocument/2006/relationships/image"/><Relationship Id="rId5" Target="../media/image54.png" Type="http://schemas.openxmlformats.org/officeDocument/2006/relationships/image"/><Relationship Id="rId6" Target="../media/image55.png" Type="http://schemas.openxmlformats.org/officeDocument/2006/relationships/image"/><Relationship Id="rId7" Target="../media/image56.png" Type="http://schemas.openxmlformats.org/officeDocument/2006/relationships/image"/><Relationship Id="rId8" Target="../media/image57.png" Type="http://schemas.openxmlformats.org/officeDocument/2006/relationships/image"/><Relationship Id="rId9" Target="../media/image58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6.png" Type="http://schemas.openxmlformats.org/officeDocument/2006/relationships/image"/><Relationship Id="rId11" Target="../media/image67.png" Type="http://schemas.openxmlformats.org/officeDocument/2006/relationships/image"/><Relationship Id="rId12" Target="../media/image68.png" Type="http://schemas.openxmlformats.org/officeDocument/2006/relationships/image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61.png" Type="http://schemas.openxmlformats.org/officeDocument/2006/relationships/image"/><Relationship Id="rId6" Target="../media/image62.png" Type="http://schemas.openxmlformats.org/officeDocument/2006/relationships/image"/><Relationship Id="rId7" Target="../media/image63.png" Type="http://schemas.openxmlformats.org/officeDocument/2006/relationships/image"/><Relationship Id="rId8" Target="../media/image64.png" Type="http://schemas.openxmlformats.org/officeDocument/2006/relationships/image"/><Relationship Id="rId9" Target="../media/image65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3.svg" Type="http://schemas.openxmlformats.org/officeDocument/2006/relationships/image"/><Relationship Id="rId11" Target="../media/image74.png" Type="http://schemas.openxmlformats.org/officeDocument/2006/relationships/image"/><Relationship Id="rId12" Target="../media/image75.png" Type="http://schemas.openxmlformats.org/officeDocument/2006/relationships/image"/><Relationship Id="rId13" Target="../media/image76.png" Type="http://schemas.openxmlformats.org/officeDocument/2006/relationships/image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68.png" Type="http://schemas.openxmlformats.org/officeDocument/2006/relationships/image"/><Relationship Id="rId6" Target="../media/image69.png" Type="http://schemas.openxmlformats.org/officeDocument/2006/relationships/image"/><Relationship Id="rId7" Target="../media/image70.png" Type="http://schemas.openxmlformats.org/officeDocument/2006/relationships/image"/><Relationship Id="rId8" Target="../media/image71.png" Type="http://schemas.openxmlformats.org/officeDocument/2006/relationships/image"/><Relationship Id="rId9" Target="../media/image72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77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7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1.pn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17.png" Type="http://schemas.openxmlformats.org/officeDocument/2006/relationships/image"/><Relationship Id="rId7" Target="../media/image18.svg" Type="http://schemas.openxmlformats.org/officeDocument/2006/relationships/image"/><Relationship Id="rId8" Target="../media/image19.png" Type="http://schemas.openxmlformats.org/officeDocument/2006/relationships/image"/><Relationship Id="rId9" Target="../media/image20.sv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79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0.png" Type="http://schemas.openxmlformats.org/officeDocument/2006/relationships/image"/><Relationship Id="rId6" Target="../media/image81.png" Type="http://schemas.openxmlformats.org/officeDocument/2006/relationships/image"/><Relationship Id="rId7" Target="../media/image82.sv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3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84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5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86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7.pn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88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9.pn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9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91.pn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92.pn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93.pn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94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95.jpeg" Type="http://schemas.openxmlformats.org/officeDocument/2006/relationships/image"/><Relationship Id="rId6" Target="../media/VAGeRnlmgHA.mp4" Type="http://schemas.openxmlformats.org/officeDocument/2006/relationships/video"/><Relationship Id="rId7" Target="../media/VAGeRnlmgHA.mp4" Type="http://schemas.microsoft.com/office/2007/relationships/media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96.pn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97.pn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98.pn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99.png" Type="http://schemas.openxmlformats.org/officeDocument/2006/relationships/image"/><Relationship Id="rId8" Target="../media/image100.pn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0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11.pn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Relationship Id="rId7" Target="../media/image29.pn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02.pn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03.png" Type="http://schemas.openxmlformats.org/officeDocument/2006/relationships/image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04.png" Type="http://schemas.openxmlformats.org/officeDocument/2006/relationships/image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05.png" Type="http://schemas.openxmlformats.org/officeDocument/2006/relationships/image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06.png" Type="http://schemas.openxmlformats.org/officeDocument/2006/relationships/image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07.png" Type="http://schemas.openxmlformats.org/officeDocument/2006/relationships/image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08.png" Type="http://schemas.openxmlformats.org/officeDocument/2006/relationships/image"/></Relationships>
</file>

<file path=ppt/slides/_rels/slide5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09.jpeg" Type="http://schemas.openxmlformats.org/officeDocument/2006/relationships/image"/><Relationship Id="rId6" Target="../media/VAGeRvB0joA.mp4" Type="http://schemas.openxmlformats.org/officeDocument/2006/relationships/video"/><Relationship Id="rId7" Target="../media/VAGeRvB0joA.mp4" Type="http://schemas.microsoft.com/office/2007/relationships/media"/></Relationships>
</file>

<file path=ppt/slides/_rels/slide5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10.png" Type="http://schemas.openxmlformats.org/officeDocument/2006/relationships/image"/><Relationship Id="rId6" Target="../media/image111.png" Type="http://schemas.openxmlformats.org/officeDocument/2006/relationships/image"/></Relationships>
</file>

<file path=ppt/slides/_rels/slide5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4.png" Type="http://schemas.openxmlformats.org/officeDocument/2006/relationships/image"/><Relationship Id="rId7" Target="../media/image35.svg" Type="http://schemas.openxmlformats.org/officeDocument/2006/relationships/image"/><Relationship Id="rId8" Target="../media/image11.png" Type="http://schemas.openxmlformats.org/officeDocument/2006/relationships/image"/></Relationships>
</file>

<file path=ppt/slides/_rels/slide6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13.png" Type="http://schemas.openxmlformats.org/officeDocument/2006/relationships/image"/></Relationships>
</file>

<file path=ppt/slides/_rels/slide6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14.png" Type="http://schemas.openxmlformats.org/officeDocument/2006/relationships/image"/></Relationships>
</file>

<file path=ppt/slides/_rels/slide6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14.png" Type="http://schemas.openxmlformats.org/officeDocument/2006/relationships/image"/></Relationships>
</file>

<file path=ppt/slides/_rels/slide6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15.png" Type="http://schemas.openxmlformats.org/officeDocument/2006/relationships/image"/><Relationship Id="rId8" Target="../media/image116.png" Type="http://schemas.openxmlformats.org/officeDocument/2006/relationships/image"/></Relationships>
</file>

<file path=ppt/slides/_rels/slide6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17.png" Type="http://schemas.openxmlformats.org/officeDocument/2006/relationships/image"/></Relationships>
</file>

<file path=ppt/slides/_rels/slide6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18.png" Type="http://schemas.openxmlformats.org/officeDocument/2006/relationships/image"/></Relationships>
</file>

<file path=ppt/slides/_rels/slide6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19.png" Type="http://schemas.openxmlformats.org/officeDocument/2006/relationships/image"/></Relationships>
</file>

<file path=ppt/slides/_rels/slide6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20.png" Type="http://schemas.openxmlformats.org/officeDocument/2006/relationships/image"/></Relationships>
</file>

<file path=ppt/slides/_rels/slide6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21.png" Type="http://schemas.openxmlformats.org/officeDocument/2006/relationships/image"/></Relationships>
</file>

<file path=ppt/slides/_rels/slide6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2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6.png" Type="http://schemas.openxmlformats.org/officeDocument/2006/relationships/image"/><Relationship Id="rId7" Target="../media/image37.svg" Type="http://schemas.openxmlformats.org/officeDocument/2006/relationships/image"/><Relationship Id="rId8" Target="../media/image38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7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23.png" Type="http://schemas.openxmlformats.org/officeDocument/2006/relationships/image"/></Relationships>
</file>

<file path=ppt/slides/_rels/slide7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24.png" Type="http://schemas.openxmlformats.org/officeDocument/2006/relationships/image"/></Relationships>
</file>

<file path=ppt/slides/_rels/slide7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25.png" Type="http://schemas.openxmlformats.org/officeDocument/2006/relationships/image"/></Relationships>
</file>

<file path=ppt/slides/_rels/slide7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26.png" Type="http://schemas.openxmlformats.org/officeDocument/2006/relationships/image"/></Relationships>
</file>

<file path=ppt/slides/_rels/slide7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27.png" Type="http://schemas.openxmlformats.org/officeDocument/2006/relationships/image"/></Relationships>
</file>

<file path=ppt/slides/_rels/slide7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81.png" Type="http://schemas.openxmlformats.org/officeDocument/2006/relationships/image"/><Relationship Id="rId6" Target="../media/image82.svg" Type="http://schemas.openxmlformats.org/officeDocument/2006/relationships/image"/><Relationship Id="rId7" Target="../media/image128.png" Type="http://schemas.openxmlformats.org/officeDocument/2006/relationships/image"/><Relationship Id="rId8" Target="../media/image129.png" Type="http://schemas.openxmlformats.org/officeDocument/2006/relationships/image"/></Relationships>
</file>

<file path=ppt/slides/_rels/slide7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9.png" Type="http://schemas.openxmlformats.org/officeDocument/2006/relationships/image"/><Relationship Id="rId3" Target="../media/image60.svg" Type="http://schemas.openxmlformats.org/officeDocument/2006/relationships/image"/><Relationship Id="rId4" Target="../media/image11.png" Type="http://schemas.openxmlformats.org/officeDocument/2006/relationships/image"/><Relationship Id="rId5" Target="../media/image130.jpeg" Type="http://schemas.openxmlformats.org/officeDocument/2006/relationships/image"/><Relationship Id="rId6" Target="../media/VAGeRgAH7lU.mp4" Type="http://schemas.openxmlformats.org/officeDocument/2006/relationships/video"/><Relationship Id="rId7" Target="../media/VAGeRgAH7lU.mp4" Type="http://schemas.microsoft.com/office/2007/relationships/media"/></Relationships>
</file>

<file path=ppt/slides/_rels/slide7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7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7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9.png" Type="http://schemas.openxmlformats.org/officeDocument/2006/relationships/image"/><Relationship Id="rId7" Target="../media/image40.svg" Type="http://schemas.openxmlformats.org/officeDocument/2006/relationships/image"/><Relationship Id="rId8" Target="../media/image41.png" Type="http://schemas.openxmlformats.org/officeDocument/2006/relationships/image"/><Relationship Id="rId9" Target="../media/image42.svg" Type="http://schemas.openxmlformats.org/officeDocument/2006/relationships/image"/></Relationships>
</file>

<file path=ppt/slides/_rels/slide8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8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31.png" Type="http://schemas.openxmlformats.org/officeDocument/2006/relationships/image"/><Relationship Id="rId4" Target="../media/image132.svg" Type="http://schemas.openxmlformats.org/officeDocument/2006/relationships/image"/></Relationships>
</file>

<file path=ppt/slides/_rels/slide8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https://www.tecfy.com.br" TargetMode="External" Type="http://schemas.openxmlformats.org/officeDocument/2006/relationships/hyperlink"/><Relationship Id="rId4" Target="../media/image81.png" Type="http://schemas.openxmlformats.org/officeDocument/2006/relationships/image"/><Relationship Id="rId5" Target="../media/image82.svg" Type="http://schemas.openxmlformats.org/officeDocument/2006/relationships/image"/><Relationship Id="rId6" Target="https://www.totvs.com/blog/instituicao-de-ensino/tendencias-educacional/" TargetMode="External" Type="http://schemas.openxmlformats.org/officeDocument/2006/relationships/hyperlink"/></Relationships>
</file>

<file path=ppt/slides/_rels/slide8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8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3.jpeg" Type="http://schemas.openxmlformats.org/officeDocument/2006/relationships/image"/><Relationship Id="rId3" Target="../media/image134.png" Type="http://schemas.openxmlformats.org/officeDocument/2006/relationships/image"/><Relationship Id="rId4" Target="../media/image135.png" Type="http://schemas.openxmlformats.org/officeDocument/2006/relationships/image"/><Relationship Id="rId5" Target="../media/image136.png" Type="http://schemas.openxmlformats.org/officeDocument/2006/relationships/image"/><Relationship Id="rId6" Target="../media/image137.png" Type="http://schemas.openxmlformats.org/officeDocument/2006/relationships/image"/></Relationships>
</file>

<file path=ppt/slides/_rels/slide8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3.jpeg" Type="http://schemas.openxmlformats.org/officeDocument/2006/relationships/image"/><Relationship Id="rId3" Target="../media/image138.png" Type="http://schemas.openxmlformats.org/officeDocument/2006/relationships/image"/><Relationship Id="rId4" Target="../media/image13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0.svg" Type="http://schemas.openxmlformats.org/officeDocument/2006/relationships/image"/><Relationship Id="rId11" Target="../media/image11.png" Type="http://schemas.openxmlformats.org/officeDocument/2006/relationships/image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6.png" Type="http://schemas.openxmlformats.org/officeDocument/2006/relationships/image"/><Relationship Id="rId7" Target="../media/image37.svg" Type="http://schemas.openxmlformats.org/officeDocument/2006/relationships/image"/><Relationship Id="rId8" Target="../media/image38.png" Type="http://schemas.openxmlformats.org/officeDocument/2006/relationships/image"/><Relationship Id="rId9" Target="../media/image3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8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87491" y="29029"/>
            <a:ext cx="3200509" cy="1716637"/>
          </a:xfrm>
          <a:custGeom>
            <a:avLst/>
            <a:gdLst/>
            <a:ahLst/>
            <a:cxnLst/>
            <a:rect r="r" b="b" t="t" l="l"/>
            <a:pathLst>
              <a:path h="1716637" w="3200509">
                <a:moveTo>
                  <a:pt x="0" y="0"/>
                </a:moveTo>
                <a:lnTo>
                  <a:pt x="3200509" y="0"/>
                </a:lnTo>
                <a:lnTo>
                  <a:pt x="3200509" y="1716637"/>
                </a:lnTo>
                <a:lnTo>
                  <a:pt x="0" y="17166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44203" y="3665614"/>
            <a:ext cx="3799594" cy="678844"/>
          </a:xfrm>
          <a:custGeom>
            <a:avLst/>
            <a:gdLst/>
            <a:ahLst/>
            <a:cxnLst/>
            <a:rect r="r" b="b" t="t" l="l"/>
            <a:pathLst>
              <a:path h="678844" w="3799594">
                <a:moveTo>
                  <a:pt x="0" y="0"/>
                </a:moveTo>
                <a:lnTo>
                  <a:pt x="3799594" y="0"/>
                </a:lnTo>
                <a:lnTo>
                  <a:pt x="3799594" y="678843"/>
                </a:lnTo>
                <a:lnTo>
                  <a:pt x="0" y="6788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774523" y="8402499"/>
            <a:ext cx="3513477" cy="1884501"/>
          </a:xfrm>
          <a:custGeom>
            <a:avLst/>
            <a:gdLst/>
            <a:ahLst/>
            <a:cxnLst/>
            <a:rect r="r" b="b" t="t" l="l"/>
            <a:pathLst>
              <a:path h="1884501" w="3513477">
                <a:moveTo>
                  <a:pt x="0" y="0"/>
                </a:moveTo>
                <a:lnTo>
                  <a:pt x="3513477" y="0"/>
                </a:lnTo>
                <a:lnTo>
                  <a:pt x="3513477" y="1884501"/>
                </a:lnTo>
                <a:lnTo>
                  <a:pt x="0" y="18845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775200" y="8108816"/>
            <a:ext cx="2311059" cy="638693"/>
          </a:xfrm>
          <a:custGeom>
            <a:avLst/>
            <a:gdLst/>
            <a:ahLst/>
            <a:cxnLst/>
            <a:rect r="r" b="b" t="t" l="l"/>
            <a:pathLst>
              <a:path h="638693" w="2311059">
                <a:moveTo>
                  <a:pt x="0" y="0"/>
                </a:moveTo>
                <a:lnTo>
                  <a:pt x="2311059" y="0"/>
                </a:lnTo>
                <a:lnTo>
                  <a:pt x="2311059" y="638692"/>
                </a:lnTo>
                <a:lnTo>
                  <a:pt x="0" y="6386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624636" y="4830232"/>
            <a:ext cx="12612187" cy="1458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42"/>
              </a:lnSpc>
            </a:pPr>
            <a:r>
              <a:rPr lang="en-US" b="true" sz="10314">
                <a:solidFill>
                  <a:srgbClr val="071F37"/>
                </a:solidFill>
                <a:latin typeface="HK Modular"/>
                <a:ea typeface="HK Modular"/>
                <a:cs typeface="HK Modular"/>
                <a:sym typeface="HK Modular"/>
              </a:rPr>
              <a:t>TUTOR.IA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48690" y="2505450"/>
            <a:ext cx="3245359" cy="415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0"/>
              </a:lnSpc>
              <a:spcBef>
                <a:spcPct val="0"/>
              </a:spcBef>
            </a:pPr>
            <a:r>
              <a:rPr lang="en-US" sz="286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ADA.NET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80357" y="6460224"/>
            <a:ext cx="8100746" cy="457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29"/>
              </a:lnSpc>
              <a:spcBef>
                <a:spcPct val="0"/>
              </a:spcBef>
            </a:pPr>
            <a:r>
              <a:rPr lang="en-US" sz="3175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Assistente Virtual Para Alunos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7244203" y="1926943"/>
            <a:ext cx="1955044" cy="1553050"/>
          </a:xfrm>
          <a:custGeom>
            <a:avLst/>
            <a:gdLst/>
            <a:ahLst/>
            <a:cxnLst/>
            <a:rect r="r" b="b" t="t" l="l"/>
            <a:pathLst>
              <a:path h="1553050" w="1955044">
                <a:moveTo>
                  <a:pt x="0" y="0"/>
                </a:moveTo>
                <a:lnTo>
                  <a:pt x="1955044" y="0"/>
                </a:lnTo>
                <a:lnTo>
                  <a:pt x="1955044" y="1553050"/>
                </a:lnTo>
                <a:lnTo>
                  <a:pt x="0" y="15530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12942" r="0" b="-12942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-106523" y="-35591"/>
            <a:ext cx="15139018" cy="1845878"/>
            <a:chOff x="0" y="0"/>
            <a:chExt cx="3333101" cy="406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333101" cy="406400"/>
            </a:xfrm>
            <a:custGeom>
              <a:avLst/>
              <a:gdLst/>
              <a:ahLst/>
              <a:cxnLst/>
              <a:rect r="r" b="b" t="t" l="l"/>
              <a:pathLst>
                <a:path h="406400" w="3333101">
                  <a:moveTo>
                    <a:pt x="312990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3129901" y="406400"/>
                  </a:lnTo>
                  <a:lnTo>
                    <a:pt x="3333101" y="203200"/>
                  </a:lnTo>
                  <a:lnTo>
                    <a:pt x="3129901" y="0"/>
                  </a:lnTo>
                  <a:close/>
                </a:path>
              </a:pathLst>
            </a:custGeom>
            <a:solidFill>
              <a:srgbClr val="45616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3218801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7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649799" y="40511"/>
            <a:ext cx="1769775" cy="1769775"/>
          </a:xfrm>
          <a:custGeom>
            <a:avLst/>
            <a:gdLst/>
            <a:ahLst/>
            <a:cxnLst/>
            <a:rect r="r" b="b" t="t" l="l"/>
            <a:pathLst>
              <a:path h="1769775" w="1769775">
                <a:moveTo>
                  <a:pt x="0" y="0"/>
                </a:moveTo>
                <a:lnTo>
                  <a:pt x="1769775" y="0"/>
                </a:lnTo>
                <a:lnTo>
                  <a:pt x="1769775" y="1769775"/>
                </a:lnTo>
                <a:lnTo>
                  <a:pt x="0" y="176977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083195" y="614905"/>
            <a:ext cx="969506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Projeto e Desenvolvimento de Software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51667" y="150720"/>
            <a:ext cx="9222637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1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Prof. Dr. Thales Levi Azevedo Valente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083195" y="1128620"/>
            <a:ext cx="969506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Engenharia da Computação / CCET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892228" y="3240779"/>
            <a:ext cx="4550057" cy="4550057"/>
          </a:xfrm>
          <a:custGeom>
            <a:avLst/>
            <a:gdLst/>
            <a:ahLst/>
            <a:cxnLst/>
            <a:rect r="r" b="b" t="t" l="l"/>
            <a:pathLst>
              <a:path h="4550057" w="4550057">
                <a:moveTo>
                  <a:pt x="0" y="0"/>
                </a:moveTo>
                <a:lnTo>
                  <a:pt x="4550057" y="0"/>
                </a:lnTo>
                <a:lnTo>
                  <a:pt x="4550057" y="4550056"/>
                </a:lnTo>
                <a:lnTo>
                  <a:pt x="0" y="45500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0559" y="2949945"/>
            <a:ext cx="1489855" cy="1662321"/>
          </a:xfrm>
          <a:custGeom>
            <a:avLst/>
            <a:gdLst/>
            <a:ahLst/>
            <a:cxnLst/>
            <a:rect r="r" b="b" t="t" l="l"/>
            <a:pathLst>
              <a:path h="1662321" w="1489855">
                <a:moveTo>
                  <a:pt x="0" y="0"/>
                </a:moveTo>
                <a:lnTo>
                  <a:pt x="1489855" y="0"/>
                </a:lnTo>
                <a:lnTo>
                  <a:pt x="1489855" y="1662320"/>
                </a:lnTo>
                <a:lnTo>
                  <a:pt x="0" y="16623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40565" y="816206"/>
            <a:ext cx="12352803" cy="1730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DEPOIS DO TUTOR I.A</a:t>
            </a:r>
          </a:p>
          <a:p>
            <a:pPr algn="ctr">
              <a:lnSpc>
                <a:spcPts val="688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891634" y="4014171"/>
            <a:ext cx="3170456" cy="849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7"/>
              </a:lnSpc>
              <a:spcBef>
                <a:spcPct val="0"/>
              </a:spcBef>
            </a:pPr>
            <a:r>
              <a:rPr lang="en-US" b="true" sz="307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Organização Eficiente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95918" y="5015194"/>
            <a:ext cx="4034022" cy="1020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8"/>
              </a:lnSpc>
              <a:spcBef>
                <a:spcPct val="0"/>
              </a:spcBef>
            </a:pPr>
            <a:r>
              <a:rPr lang="en-US" sz="245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Alunos recebem lembretes automáticos e têm todas as informações centralizadas.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18963" y="3340392"/>
            <a:ext cx="753910" cy="654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89"/>
              </a:lnSpc>
              <a:spcBef>
                <a:spcPct val="0"/>
              </a:spcBef>
            </a:pPr>
            <a:r>
              <a:rPr lang="en-US" b="true" sz="461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1.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341862" y="3240779"/>
            <a:ext cx="4550057" cy="4550057"/>
          </a:xfrm>
          <a:custGeom>
            <a:avLst/>
            <a:gdLst/>
            <a:ahLst/>
            <a:cxnLst/>
            <a:rect r="r" b="b" t="t" l="l"/>
            <a:pathLst>
              <a:path h="4550057" w="4550057">
                <a:moveTo>
                  <a:pt x="0" y="0"/>
                </a:moveTo>
                <a:lnTo>
                  <a:pt x="4550057" y="0"/>
                </a:lnTo>
                <a:lnTo>
                  <a:pt x="4550057" y="4550056"/>
                </a:lnTo>
                <a:lnTo>
                  <a:pt x="0" y="45500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960192" y="2949945"/>
            <a:ext cx="1489855" cy="1662321"/>
          </a:xfrm>
          <a:custGeom>
            <a:avLst/>
            <a:gdLst/>
            <a:ahLst/>
            <a:cxnLst/>
            <a:rect r="r" b="b" t="t" l="l"/>
            <a:pathLst>
              <a:path h="1662321" w="1489855">
                <a:moveTo>
                  <a:pt x="0" y="0"/>
                </a:moveTo>
                <a:lnTo>
                  <a:pt x="1489855" y="0"/>
                </a:lnTo>
                <a:lnTo>
                  <a:pt x="1489855" y="1662320"/>
                </a:lnTo>
                <a:lnTo>
                  <a:pt x="0" y="16623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450047" y="3762967"/>
            <a:ext cx="3200177" cy="849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7"/>
              </a:lnSpc>
              <a:spcBef>
                <a:spcPct val="0"/>
              </a:spcBef>
            </a:pPr>
            <a:r>
              <a:rPr lang="en-US" b="true" sz="307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Cumprimento de Prazos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45551" y="5031365"/>
            <a:ext cx="4069364" cy="1018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6"/>
              </a:lnSpc>
              <a:spcBef>
                <a:spcPct val="0"/>
              </a:spcBef>
            </a:pPr>
            <a:r>
              <a:rPr lang="en-US" sz="245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Com lembretes constantes, os alunos não perdem mais prazos importantes.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68597" y="3340392"/>
            <a:ext cx="753910" cy="654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89"/>
              </a:lnSpc>
              <a:spcBef>
                <a:spcPct val="0"/>
              </a:spcBef>
            </a:pPr>
            <a:r>
              <a:rPr lang="en-US" b="true" sz="461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2.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2792421" y="3240779"/>
            <a:ext cx="4550057" cy="4550057"/>
          </a:xfrm>
          <a:custGeom>
            <a:avLst/>
            <a:gdLst/>
            <a:ahLst/>
            <a:cxnLst/>
            <a:rect r="r" b="b" t="t" l="l"/>
            <a:pathLst>
              <a:path h="4550057" w="4550057">
                <a:moveTo>
                  <a:pt x="0" y="0"/>
                </a:moveTo>
                <a:lnTo>
                  <a:pt x="4550057" y="0"/>
                </a:lnTo>
                <a:lnTo>
                  <a:pt x="4550057" y="4550056"/>
                </a:lnTo>
                <a:lnTo>
                  <a:pt x="0" y="45500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410752" y="2949945"/>
            <a:ext cx="1489855" cy="1662321"/>
          </a:xfrm>
          <a:custGeom>
            <a:avLst/>
            <a:gdLst/>
            <a:ahLst/>
            <a:cxnLst/>
            <a:rect r="r" b="b" t="t" l="l"/>
            <a:pathLst>
              <a:path h="1662321" w="1489855">
                <a:moveTo>
                  <a:pt x="0" y="0"/>
                </a:moveTo>
                <a:lnTo>
                  <a:pt x="1489854" y="0"/>
                </a:lnTo>
                <a:lnTo>
                  <a:pt x="1489854" y="1662320"/>
                </a:lnTo>
                <a:lnTo>
                  <a:pt x="0" y="16623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3694775" y="4014171"/>
            <a:ext cx="3564525" cy="438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7"/>
              </a:lnSpc>
              <a:spcBef>
                <a:spcPct val="0"/>
              </a:spcBef>
            </a:pPr>
            <a:r>
              <a:rPr lang="en-US" b="true" sz="307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Suporte Imediato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329564" y="5030583"/>
            <a:ext cx="3821939" cy="1400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31"/>
              </a:lnSpc>
              <a:spcBef>
                <a:spcPct val="0"/>
              </a:spcBef>
            </a:pPr>
            <a:r>
              <a:rPr lang="en-US" sz="25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Chatbot acadêmico está sempre disponível para responder dúvidas e fornecer assistência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819156" y="3340392"/>
            <a:ext cx="753910" cy="654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89"/>
              </a:lnSpc>
              <a:spcBef>
                <a:spcPct val="0"/>
              </a:spcBef>
            </a:pPr>
            <a:r>
              <a:rPr lang="en-US" b="true" sz="461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3.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8779295" y="8019435"/>
            <a:ext cx="1678597" cy="1678597"/>
          </a:xfrm>
          <a:custGeom>
            <a:avLst/>
            <a:gdLst/>
            <a:ahLst/>
            <a:cxnLst/>
            <a:rect r="r" b="b" t="t" l="l"/>
            <a:pathLst>
              <a:path h="1678597" w="1678597">
                <a:moveTo>
                  <a:pt x="0" y="0"/>
                </a:moveTo>
                <a:lnTo>
                  <a:pt x="1678597" y="0"/>
                </a:lnTo>
                <a:lnTo>
                  <a:pt x="1678597" y="1678598"/>
                </a:lnTo>
                <a:lnTo>
                  <a:pt x="0" y="167859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10</a:t>
            </a:r>
          </a:p>
        </p:txBody>
      </p:sp>
    </p:spTree>
  </p:cSld>
  <p:clrMapOvr>
    <a:masterClrMapping/>
  </p:clrMapOvr>
  <p:transition spd="med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10687" y="3257802"/>
            <a:ext cx="8388744" cy="5597580"/>
          </a:xfrm>
          <a:custGeom>
            <a:avLst/>
            <a:gdLst/>
            <a:ahLst/>
            <a:cxnLst/>
            <a:rect r="r" b="b" t="t" l="l"/>
            <a:pathLst>
              <a:path h="5597580" w="8388744">
                <a:moveTo>
                  <a:pt x="0" y="0"/>
                </a:moveTo>
                <a:lnTo>
                  <a:pt x="8388744" y="0"/>
                </a:lnTo>
                <a:lnTo>
                  <a:pt x="8388744" y="5597580"/>
                </a:lnTo>
                <a:lnTo>
                  <a:pt x="0" y="55975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76071" y="2237866"/>
            <a:ext cx="6802634" cy="86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PRÁTICA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2955792"/>
            <a:ext cx="8141904" cy="5704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Maria é uma estudante de engenharia.</a:t>
            </a:r>
          </a:p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Frequentemente esquecia de entregar trabalhos.</a:t>
            </a:r>
          </a:p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Perdia prazos para participar de aulas online de Projeto e Desenvolvimento de Software.</a:t>
            </a:r>
          </a:p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Precisava verificar manualmente várias plataformas.</a:t>
            </a:r>
          </a:p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Esse processo gerava confusão e atrasos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42601" y="3988155"/>
            <a:ext cx="6032325" cy="4018338"/>
          </a:xfrm>
          <a:custGeom>
            <a:avLst/>
            <a:gdLst/>
            <a:ahLst/>
            <a:cxnLst/>
            <a:rect r="r" b="b" t="t" l="l"/>
            <a:pathLst>
              <a:path h="4018338" w="6032325">
                <a:moveTo>
                  <a:pt x="0" y="0"/>
                </a:moveTo>
                <a:lnTo>
                  <a:pt x="6032325" y="0"/>
                </a:lnTo>
                <a:lnTo>
                  <a:pt x="6032325" y="4018338"/>
                </a:lnTo>
                <a:lnTo>
                  <a:pt x="0" y="40183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11</a:t>
            </a:r>
          </a:p>
        </p:txBody>
      </p:sp>
    </p:spTree>
  </p:cSld>
  <p:clrMapOvr>
    <a:masterClrMapping/>
  </p:clrMapOvr>
  <p:transition spd="med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76071" y="2237866"/>
            <a:ext cx="6802634" cy="86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PRÁTICA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776071" y="3509546"/>
            <a:ext cx="7086292" cy="4330465"/>
          </a:xfrm>
          <a:custGeom>
            <a:avLst/>
            <a:gdLst/>
            <a:ahLst/>
            <a:cxnLst/>
            <a:rect r="r" b="b" t="t" l="l"/>
            <a:pathLst>
              <a:path h="4330465" w="7086292">
                <a:moveTo>
                  <a:pt x="0" y="0"/>
                </a:moveTo>
                <a:lnTo>
                  <a:pt x="7086291" y="0"/>
                </a:lnTo>
                <a:lnTo>
                  <a:pt x="7086291" y="4330464"/>
                </a:lnTo>
                <a:lnTo>
                  <a:pt x="0" y="43304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546" r="0" b="-4546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82492" y="3098667"/>
            <a:ext cx="7989792" cy="5331370"/>
          </a:xfrm>
          <a:custGeom>
            <a:avLst/>
            <a:gdLst/>
            <a:ahLst/>
            <a:cxnLst/>
            <a:rect r="r" b="b" t="t" l="l"/>
            <a:pathLst>
              <a:path h="5331370" w="7989792">
                <a:moveTo>
                  <a:pt x="0" y="0"/>
                </a:moveTo>
                <a:lnTo>
                  <a:pt x="7989792" y="0"/>
                </a:lnTo>
                <a:lnTo>
                  <a:pt x="7989792" y="5331370"/>
                </a:lnTo>
                <a:lnTo>
                  <a:pt x="0" y="53313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172284" y="2750887"/>
            <a:ext cx="8839648" cy="5704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Maria recebe lembretes automáticos via WhatsApp sobre suas atividades acadêmicas.</a:t>
            </a:r>
          </a:p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Seus eventos são adicionados automaticamente ao Google Calendar.</a:t>
            </a:r>
          </a:p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Pode tirar dúvidas instantaneamente com o chatbot acadêmico.</a:t>
            </a:r>
          </a:p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Agora, está sempre organizada e pontual.</a:t>
            </a:r>
          </a:p>
          <a:p>
            <a:pPr algn="just" marL="656643" indent="-328322" lvl="1">
              <a:lnSpc>
                <a:spcPts val="5079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Seu desempenho acadêmico melhorou significativamente.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12</a:t>
            </a:r>
          </a:p>
        </p:txBody>
      </p:sp>
    </p:spTree>
  </p:cSld>
  <p:clrMapOvr>
    <a:masterClrMapping/>
  </p:clrMapOvr>
  <p:transition spd="med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74535" y="9371636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7"/>
                </a:lnTo>
                <a:lnTo>
                  <a:pt x="0" y="4875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35158" y="4945356"/>
            <a:ext cx="7462548" cy="4197683"/>
          </a:xfrm>
          <a:custGeom>
            <a:avLst/>
            <a:gdLst/>
            <a:ahLst/>
            <a:cxnLst/>
            <a:rect r="r" b="b" t="t" l="l"/>
            <a:pathLst>
              <a:path h="4197683" w="7462548">
                <a:moveTo>
                  <a:pt x="0" y="0"/>
                </a:moveTo>
                <a:lnTo>
                  <a:pt x="7462548" y="0"/>
                </a:lnTo>
                <a:lnTo>
                  <a:pt x="7462548" y="4197683"/>
                </a:lnTo>
                <a:lnTo>
                  <a:pt x="0" y="41976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03523" y="859097"/>
            <a:ext cx="11028326" cy="863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TUTOR I.A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79057" y="2080387"/>
            <a:ext cx="12203339" cy="2614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99704" indent="-299852" lvl="1">
              <a:lnSpc>
                <a:spcPts val="2999"/>
              </a:lnSpc>
              <a:buFont typeface="Arial"/>
              <a:buChar char="•"/>
            </a:pPr>
            <a:r>
              <a:rPr lang="en-US" sz="2777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O Tutor I.A é uma solução inovadora que utiliza as plataformas mais populares entre os alunos, como WhatsApp, Telegram e Gmail, para facilitar a gestão das atividades acadêmicas. </a:t>
            </a:r>
          </a:p>
          <a:p>
            <a:pPr algn="just">
              <a:lnSpc>
                <a:spcPts val="2999"/>
              </a:lnSpc>
            </a:pPr>
          </a:p>
          <a:p>
            <a:pPr algn="just" marL="599704" indent="-299852" lvl="1">
              <a:lnSpc>
                <a:spcPts val="2999"/>
              </a:lnSpc>
              <a:buFont typeface="Arial"/>
              <a:buChar char="•"/>
            </a:pPr>
            <a:r>
              <a:rPr lang="en-US" sz="2777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Ao integrar essas ferramentas amplamente utilizadas, o Tutor I.A oferece uma experiência familiar e acessível, garantindo que os alunos possam se manter organizados e informados de maneira eficiente.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13</a:t>
            </a:r>
          </a:p>
        </p:txBody>
      </p:sp>
    </p:spTree>
  </p:cSld>
  <p:clrMapOvr>
    <a:masterClrMapping/>
  </p:clrMapOvr>
  <p:transition spd="med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74535" y="9371636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7"/>
                </a:lnTo>
                <a:lnTo>
                  <a:pt x="0" y="4875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05361" y="861282"/>
            <a:ext cx="11028326" cy="863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TUTOR I.A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236461" y="5256643"/>
            <a:ext cx="10197226" cy="4358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97961" indent="-298981" lvl="1">
              <a:lnSpc>
                <a:spcPts val="3877"/>
              </a:lnSpc>
              <a:buFont typeface="Arial"/>
              <a:buChar char="•"/>
            </a:pPr>
            <a:r>
              <a:rPr lang="en-US" sz="276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Essa abordagem integrada não só melhora a organização e o cumprimento de prazos, mas também proporciona um suporte contínuo e personalizado, resultando em um desempenho acadêmico superior.</a:t>
            </a:r>
          </a:p>
          <a:p>
            <a:pPr algn="just">
              <a:lnSpc>
                <a:spcPts val="3877"/>
              </a:lnSpc>
            </a:pPr>
          </a:p>
          <a:p>
            <a:pPr algn="just" marL="597961" indent="-298981" lvl="1">
              <a:lnSpc>
                <a:spcPts val="3877"/>
              </a:lnSpc>
              <a:buFont typeface="Arial"/>
              <a:buChar char="•"/>
            </a:pPr>
            <a:r>
              <a:rPr lang="en-US" sz="276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 Tutor I.A é a ferramenta ideal para qualquer aluno que deseja maximizar seu potencial e alcançar seus objetivos acadêmicos de forma eficiente e organizada, utilizando as plataformas que já fazem parte do seu dia a dia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736149" y="2057400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67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301678" y="2485290"/>
            <a:ext cx="1955044" cy="1553050"/>
          </a:xfrm>
          <a:custGeom>
            <a:avLst/>
            <a:gdLst/>
            <a:ahLst/>
            <a:cxnLst/>
            <a:rect r="r" b="b" t="t" l="l"/>
            <a:pathLst>
              <a:path h="1553050" w="1955044">
                <a:moveTo>
                  <a:pt x="0" y="0"/>
                </a:moveTo>
                <a:lnTo>
                  <a:pt x="1955043" y="0"/>
                </a:lnTo>
                <a:lnTo>
                  <a:pt x="1955043" y="1553050"/>
                </a:lnTo>
                <a:lnTo>
                  <a:pt x="0" y="15530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942" r="0" b="-12942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500227" y="4057390"/>
            <a:ext cx="1557946" cy="415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0"/>
              </a:lnSpc>
              <a:spcBef>
                <a:spcPct val="0"/>
              </a:spcBef>
            </a:pPr>
            <a:r>
              <a:rPr lang="en-US" sz="286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ADA.NET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14</a:t>
            </a:r>
          </a:p>
        </p:txBody>
      </p:sp>
    </p:spTree>
  </p:cSld>
  <p:clrMapOvr>
    <a:masterClrMapping/>
  </p:clrMapOvr>
  <p:transition spd="med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27485" y="3676035"/>
            <a:ext cx="4403935" cy="4403935"/>
          </a:xfrm>
          <a:custGeom>
            <a:avLst/>
            <a:gdLst/>
            <a:ahLst/>
            <a:cxnLst/>
            <a:rect r="r" b="b" t="t" l="l"/>
            <a:pathLst>
              <a:path h="4403935" w="4403935">
                <a:moveTo>
                  <a:pt x="0" y="0"/>
                </a:moveTo>
                <a:lnTo>
                  <a:pt x="4403935" y="0"/>
                </a:lnTo>
                <a:lnTo>
                  <a:pt x="4403935" y="4403935"/>
                </a:lnTo>
                <a:lnTo>
                  <a:pt x="0" y="44039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82326" y="3413023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6" y="0"/>
                </a:lnTo>
                <a:lnTo>
                  <a:pt x="1347336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40565" y="816206"/>
            <a:ext cx="12352803" cy="1730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BENEFÍCIOS ECONÔMICOS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31288" y="4015318"/>
            <a:ext cx="2867171" cy="75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Diferenciação Competitiva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89640" y="4993589"/>
            <a:ext cx="3672208" cy="2226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5"/>
              </a:lnSpc>
              <a:spcBef>
                <a:spcPct val="0"/>
              </a:spcBef>
            </a:pPr>
            <a:r>
              <a:rPr lang="en-US" sz="233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Instituições que adotam o Tutor I.A podem se destacar no mercado educacional, atraindo mais alunos devido à oferta de uma solução tecnológica avançada e integrada.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51662" y="3761150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1.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777119" y="3676035"/>
            <a:ext cx="4403935" cy="4403935"/>
          </a:xfrm>
          <a:custGeom>
            <a:avLst/>
            <a:gdLst/>
            <a:ahLst/>
            <a:cxnLst/>
            <a:rect r="r" b="b" t="t" l="l"/>
            <a:pathLst>
              <a:path h="4403935" w="4403935">
                <a:moveTo>
                  <a:pt x="0" y="0"/>
                </a:moveTo>
                <a:lnTo>
                  <a:pt x="4403934" y="0"/>
                </a:lnTo>
                <a:lnTo>
                  <a:pt x="4403934" y="4403935"/>
                </a:lnTo>
                <a:lnTo>
                  <a:pt x="0" y="44039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431960" y="3413023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5" y="0"/>
                </a:lnTo>
                <a:lnTo>
                  <a:pt x="1347335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779295" y="4069209"/>
            <a:ext cx="2894049" cy="75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Satisfação dos Alunos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19416" y="4935376"/>
            <a:ext cx="3848774" cy="2284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67"/>
              </a:lnSpc>
              <a:spcBef>
                <a:spcPct val="0"/>
              </a:spcBef>
            </a:pPr>
            <a:r>
              <a:rPr lang="en-US" sz="237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Alunos satisfeitos com a organização e suporte oferecidos pelo Tutor I.A são mais propensos a continuar seus estudos na mesma instituição e a recomendá-la a outros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01296" y="3761150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2.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3227678" y="3676035"/>
            <a:ext cx="4403935" cy="4403935"/>
          </a:xfrm>
          <a:custGeom>
            <a:avLst/>
            <a:gdLst/>
            <a:ahLst/>
            <a:cxnLst/>
            <a:rect r="r" b="b" t="t" l="l"/>
            <a:pathLst>
              <a:path h="4403935" w="4403935">
                <a:moveTo>
                  <a:pt x="0" y="0"/>
                </a:moveTo>
                <a:lnTo>
                  <a:pt x="4403934" y="0"/>
                </a:lnTo>
                <a:lnTo>
                  <a:pt x="4403934" y="4403935"/>
                </a:lnTo>
                <a:lnTo>
                  <a:pt x="0" y="44039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882519" y="3413023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6" y="0"/>
                </a:lnTo>
                <a:lnTo>
                  <a:pt x="1347336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4146677" y="4103996"/>
            <a:ext cx="3112623" cy="721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0"/>
              </a:lnSpc>
              <a:spcBef>
                <a:spcPct val="0"/>
              </a:spcBef>
            </a:pPr>
            <a:r>
              <a:rPr lang="en-US" b="true" sz="262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Acesso a Fundos e Subsídios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56187" y="5027867"/>
            <a:ext cx="3887899" cy="1960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66"/>
              </a:lnSpc>
              <a:spcBef>
                <a:spcPct val="0"/>
              </a:spcBef>
            </a:pPr>
            <a:r>
              <a:rPr lang="en-US" sz="237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adoção de tecnologias inovadoras pode facilitar o acesso a fundos e subsídios governamentais destinados à modernização e melhoria da educação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251855" y="3761150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3.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15</a:t>
            </a:r>
          </a:p>
        </p:txBody>
      </p:sp>
    </p:spTree>
  </p:cSld>
  <p:clrMapOvr>
    <a:masterClrMapping/>
  </p:clrMapOvr>
  <p:transition spd="med">
    <p:push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27485" y="3676035"/>
            <a:ext cx="4852854" cy="4852854"/>
          </a:xfrm>
          <a:custGeom>
            <a:avLst/>
            <a:gdLst/>
            <a:ahLst/>
            <a:cxnLst/>
            <a:rect r="r" b="b" t="t" l="l"/>
            <a:pathLst>
              <a:path h="4852854" w="4852854">
                <a:moveTo>
                  <a:pt x="0" y="0"/>
                </a:moveTo>
                <a:lnTo>
                  <a:pt x="4852854" y="0"/>
                </a:lnTo>
                <a:lnTo>
                  <a:pt x="4852854" y="4852855"/>
                </a:lnTo>
                <a:lnTo>
                  <a:pt x="0" y="485285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82326" y="3413023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6" y="0"/>
                </a:lnTo>
                <a:lnTo>
                  <a:pt x="1347336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40565" y="816206"/>
            <a:ext cx="12352803" cy="863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IMPACTO FINACEIRO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31288" y="4386793"/>
            <a:ext cx="3399788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Antes do Tutor I.A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47773" y="5504788"/>
            <a:ext cx="4245077" cy="1283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5"/>
              </a:lnSpc>
              <a:spcBef>
                <a:spcPct val="0"/>
              </a:spcBef>
            </a:pPr>
            <a:r>
              <a:rPr lang="en-US" sz="233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Instituições precisam contratar mais tutores para oferecer suporte individualizado aos alunos.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15098" y="3885191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1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1195877" y="3676035"/>
            <a:ext cx="4852854" cy="4852854"/>
          </a:xfrm>
          <a:custGeom>
            <a:avLst/>
            <a:gdLst/>
            <a:ahLst/>
            <a:cxnLst/>
            <a:rect r="r" b="b" t="t" l="l"/>
            <a:pathLst>
              <a:path h="4852854" w="4852854">
                <a:moveTo>
                  <a:pt x="0" y="0"/>
                </a:moveTo>
                <a:lnTo>
                  <a:pt x="4852854" y="0"/>
                </a:lnTo>
                <a:lnTo>
                  <a:pt x="4852854" y="4852855"/>
                </a:lnTo>
                <a:lnTo>
                  <a:pt x="0" y="485285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175280" y="4386793"/>
            <a:ext cx="3404803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Depois do Tutor I.A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06721" y="5333037"/>
            <a:ext cx="3909645" cy="131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67"/>
              </a:lnSpc>
              <a:spcBef>
                <a:spcPct val="0"/>
              </a:spcBef>
            </a:pPr>
            <a:r>
              <a:rPr lang="en-US" sz="237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 chatbot acadêmico reduz a necessidade de tutores adicionais, economizando recursos financeiros.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655222" y="3288982"/>
            <a:ext cx="1347336" cy="1503304"/>
            <a:chOff x="0" y="0"/>
            <a:chExt cx="1796448" cy="200440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796448" cy="2004405"/>
            </a:xfrm>
            <a:custGeom>
              <a:avLst/>
              <a:gdLst/>
              <a:ahLst/>
              <a:cxnLst/>
              <a:rect r="r" b="b" t="t" l="l"/>
              <a:pathLst>
                <a:path h="2004405" w="1796448">
                  <a:moveTo>
                    <a:pt x="0" y="0"/>
                  </a:moveTo>
                  <a:lnTo>
                    <a:pt x="1796448" y="0"/>
                  </a:lnTo>
                  <a:lnTo>
                    <a:pt x="1796448" y="2004405"/>
                  </a:lnTo>
                  <a:lnTo>
                    <a:pt x="0" y="20044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443696" y="616857"/>
              <a:ext cx="909055" cy="808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11"/>
                </a:lnSpc>
                <a:spcBef>
                  <a:spcPct val="0"/>
                </a:spcBef>
              </a:pPr>
              <a:r>
                <a:rPr lang="en-US" b="true" sz="4177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2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967599" y="1799535"/>
            <a:ext cx="12352803" cy="599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8"/>
              </a:lnSpc>
            </a:pPr>
            <a:r>
              <a:rPr lang="en-US" sz="37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RETENÇAO DE CUSTO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16</a:t>
            </a:r>
          </a:p>
        </p:txBody>
      </p:sp>
    </p:spTree>
  </p:cSld>
  <p:clrMapOvr>
    <a:masterClrMapping/>
  </p:clrMapOvr>
  <p:transition spd="med">
    <p:push dir="l"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27485" y="3676035"/>
            <a:ext cx="4906116" cy="4906116"/>
          </a:xfrm>
          <a:custGeom>
            <a:avLst/>
            <a:gdLst/>
            <a:ahLst/>
            <a:cxnLst/>
            <a:rect r="r" b="b" t="t" l="l"/>
            <a:pathLst>
              <a:path h="4906116" w="4906116">
                <a:moveTo>
                  <a:pt x="0" y="0"/>
                </a:moveTo>
                <a:lnTo>
                  <a:pt x="4906116" y="0"/>
                </a:lnTo>
                <a:lnTo>
                  <a:pt x="4906116" y="4906116"/>
                </a:lnTo>
                <a:lnTo>
                  <a:pt x="0" y="49061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82326" y="3413023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6" y="0"/>
                </a:lnTo>
                <a:lnTo>
                  <a:pt x="1347336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40565" y="816206"/>
            <a:ext cx="12352803" cy="863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IMPACTO FINACEIRO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31288" y="4386793"/>
            <a:ext cx="3506311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Antes do Tutor I.A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29825" y="5387829"/>
            <a:ext cx="4313556" cy="1597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5"/>
              </a:lnSpc>
              <a:spcBef>
                <a:spcPct val="0"/>
              </a:spcBef>
            </a:pPr>
            <a:r>
              <a:rPr lang="en-US" sz="233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Alunos desorganizados e sem suporte adequado podem abandonar os cursos, resultando em perda de receita para a instituição.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51662" y="3761150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1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1195877" y="3676035"/>
            <a:ext cx="4906116" cy="4906116"/>
          </a:xfrm>
          <a:custGeom>
            <a:avLst/>
            <a:gdLst/>
            <a:ahLst/>
            <a:cxnLst/>
            <a:rect r="r" b="b" t="t" l="l"/>
            <a:pathLst>
              <a:path h="4906116" w="4906116">
                <a:moveTo>
                  <a:pt x="0" y="0"/>
                </a:moveTo>
                <a:lnTo>
                  <a:pt x="4906116" y="0"/>
                </a:lnTo>
                <a:lnTo>
                  <a:pt x="4906116" y="4906116"/>
                </a:lnTo>
                <a:lnTo>
                  <a:pt x="0" y="49061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202583" y="4386793"/>
            <a:ext cx="3490810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Depois do Tutor I.A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14383" y="5457825"/>
            <a:ext cx="4178981" cy="1587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Alunos mais organizados e bem suportados têm maior probabilidade de concluir seus cursos, garantindo receita contínua para a instituição.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655222" y="3288982"/>
            <a:ext cx="1347336" cy="1503304"/>
            <a:chOff x="0" y="0"/>
            <a:chExt cx="1796448" cy="200440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796448" cy="2004405"/>
            </a:xfrm>
            <a:custGeom>
              <a:avLst/>
              <a:gdLst/>
              <a:ahLst/>
              <a:cxnLst/>
              <a:rect r="r" b="b" t="t" l="l"/>
              <a:pathLst>
                <a:path h="2004405" w="1796448">
                  <a:moveTo>
                    <a:pt x="0" y="0"/>
                  </a:moveTo>
                  <a:lnTo>
                    <a:pt x="1796448" y="0"/>
                  </a:lnTo>
                  <a:lnTo>
                    <a:pt x="1796448" y="2004405"/>
                  </a:lnTo>
                  <a:lnTo>
                    <a:pt x="0" y="20044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443696" y="616857"/>
              <a:ext cx="909055" cy="808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11"/>
                </a:lnSpc>
                <a:spcBef>
                  <a:spcPct val="0"/>
                </a:spcBef>
              </a:pPr>
              <a:r>
                <a:rPr lang="en-US" b="true" sz="4177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2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967599" y="1799535"/>
            <a:ext cx="12352803" cy="599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8"/>
              </a:lnSpc>
            </a:pPr>
            <a:r>
              <a:rPr lang="en-US" sz="37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AUMENTO DA RETENÇÃO DE ALUNOS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17</a:t>
            </a:r>
          </a:p>
        </p:txBody>
      </p:sp>
    </p:spTree>
  </p:cSld>
  <p:clrMapOvr>
    <a:masterClrMapping/>
  </p:clrMapOvr>
  <p:transition spd="med">
    <p:push dir="l"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61862" y="8164257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60029" y="2144849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50591" y="6026735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0" y="0"/>
                </a:moveTo>
                <a:lnTo>
                  <a:pt x="7011910" y="0"/>
                </a:lnTo>
                <a:lnTo>
                  <a:pt x="7011910" y="4640609"/>
                </a:lnTo>
                <a:lnTo>
                  <a:pt x="0" y="46406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61781" y="4071580"/>
            <a:ext cx="15962704" cy="2867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47"/>
              </a:lnSpc>
            </a:pPr>
            <a:r>
              <a:rPr lang="en-US" sz="1041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PESQUISA DE MERCADO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0">
            <a:off x="-2381442" y="-175456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7011910" y="4640610"/>
                </a:moveTo>
                <a:lnTo>
                  <a:pt x="0" y="4640610"/>
                </a:lnTo>
                <a:lnTo>
                  <a:pt x="0" y="0"/>
                </a:lnTo>
                <a:lnTo>
                  <a:pt x="7011910" y="0"/>
                </a:lnTo>
                <a:lnTo>
                  <a:pt x="7011910" y="464061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18</a:t>
            </a:r>
          </a:p>
        </p:txBody>
      </p:sp>
    </p:spTree>
  </p:cSld>
  <p:clrMapOvr>
    <a:masterClrMapping/>
  </p:clrMapOvr>
  <p:transition spd="med">
    <p:push dir="l"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7170" y="7315283"/>
            <a:ext cx="6923034" cy="631533"/>
          </a:xfrm>
          <a:custGeom>
            <a:avLst/>
            <a:gdLst/>
            <a:ahLst/>
            <a:cxnLst/>
            <a:rect r="r" b="b" t="t" l="l"/>
            <a:pathLst>
              <a:path h="631533" w="6923034">
                <a:moveTo>
                  <a:pt x="0" y="0"/>
                </a:moveTo>
                <a:lnTo>
                  <a:pt x="6923034" y="0"/>
                </a:lnTo>
                <a:lnTo>
                  <a:pt x="6923034" y="631534"/>
                </a:lnTo>
                <a:lnTo>
                  <a:pt x="0" y="6315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51778" y="7348536"/>
            <a:ext cx="5357118" cy="574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1"/>
              </a:lnSpc>
              <a:spcBef>
                <a:spcPct val="0"/>
              </a:spcBef>
            </a:pPr>
            <a:r>
              <a:rPr lang="en-US" sz="2075" u="sng">
                <a:solidFill>
                  <a:srgbClr val="00FFFF"/>
                </a:solidFill>
                <a:latin typeface="Raleway"/>
                <a:ea typeface="Raleway"/>
                <a:cs typeface="Raleway"/>
                <a:sym typeface="Raleway"/>
              </a:rPr>
              <a:t>https://www.totvs.com/blog/instituicao-de-ensino/tendencias-educacional/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1413" y="2389010"/>
            <a:ext cx="7005670" cy="818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6"/>
              </a:lnSpc>
            </a:pPr>
            <a:r>
              <a:rPr lang="en-US" sz="25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AUMENTO DA EDUCAÇÃO ONLINE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53034" y="3479271"/>
            <a:ext cx="6704049" cy="3357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99"/>
              </a:lnSpc>
              <a:spcBef>
                <a:spcPct val="0"/>
              </a:spcBef>
            </a:pPr>
            <a:r>
              <a:rPr lang="en-US" sz="2777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Devido ao aumento da Educação Online, a  demanda por aprendizagem  continua a crescer, impulsionada pela flexibilidade e acessibilidade que oferece. Essa tendência é destacada em várias análises de mercado, como as da TOTVS, que apontam para um ensino mais conectado e a presença crescente de tecnologias emergentes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17057" y="2389010"/>
            <a:ext cx="6802634" cy="409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6"/>
              </a:lnSpc>
            </a:pPr>
            <a:r>
              <a:rPr lang="en-US" sz="25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INTEGRAÇÕES TECNOLOGICAS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15642" y="3239029"/>
            <a:ext cx="6704049" cy="4099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99"/>
              </a:lnSpc>
            </a:pPr>
            <a:r>
              <a:rPr lang="en-US" sz="2777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Instituições educacionais estão cada vez mais integrando tecnologias como inteligência artificial e chatbots para melhorar a experiência dos alunos. A TOTVS também menciona que a IA está desempenhando um papel central nas salas de aula, personalizando o aprendizado e fornecendo feedback imediato</a:t>
            </a:r>
          </a:p>
          <a:p>
            <a:pPr algn="just">
              <a:lnSpc>
                <a:spcPts val="2999"/>
              </a:lnSpc>
            </a:pPr>
          </a:p>
          <a:p>
            <a:pPr algn="just">
              <a:lnSpc>
                <a:spcPts val="2999"/>
              </a:lnSpc>
              <a:spcBef>
                <a:spcPct val="0"/>
              </a:spcBef>
            </a:pPr>
            <a:r>
              <a:rPr lang="en-US" sz="2777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.</a:t>
            </a:r>
          </a:p>
        </p:txBody>
      </p:sp>
      <p:sp>
        <p:nvSpPr>
          <p:cNvPr name="Freeform 9" id="9">
            <a:hlinkClick r:id="rId6" tooltip="https://tecfy.com.br/blog/5-tendencias-do-setor-educacional-para-2025/"/>
          </p:cNvPr>
          <p:cNvSpPr/>
          <p:nvPr/>
        </p:nvSpPr>
        <p:spPr>
          <a:xfrm flipH="false" flipV="false" rot="0">
            <a:off x="9353115" y="7291556"/>
            <a:ext cx="6923034" cy="631533"/>
          </a:xfrm>
          <a:custGeom>
            <a:avLst/>
            <a:gdLst/>
            <a:ahLst/>
            <a:cxnLst/>
            <a:rect r="r" b="b" t="t" l="l"/>
            <a:pathLst>
              <a:path h="631533" w="6923034">
                <a:moveTo>
                  <a:pt x="0" y="0"/>
                </a:moveTo>
                <a:lnTo>
                  <a:pt x="6923034" y="0"/>
                </a:lnTo>
                <a:lnTo>
                  <a:pt x="6923034" y="631533"/>
                </a:lnTo>
                <a:lnTo>
                  <a:pt x="0" y="631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136073" y="7324808"/>
            <a:ext cx="5357118" cy="574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1"/>
              </a:lnSpc>
              <a:spcBef>
                <a:spcPct val="0"/>
              </a:spcBef>
            </a:pPr>
            <a:r>
              <a:rPr lang="en-US" sz="2075" u="sng">
                <a:solidFill>
                  <a:srgbClr val="00FFFF"/>
                </a:solidFill>
                <a:latin typeface="Raleway"/>
                <a:ea typeface="Raleway"/>
                <a:cs typeface="Raleway"/>
                <a:sym typeface="Raleway"/>
                <a:hlinkClick r:id="rId7" tooltip="https://tecfy.com.br/blog/5-tendencias-do-setor-educacional-para-2025/"/>
              </a:rPr>
              <a:t>https://tecfy.com.br/blog/5-tendencias-do-setor-educacional-para-2025/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19</a:t>
            </a:r>
          </a:p>
        </p:txBody>
      </p:sp>
    </p:spTree>
  </p:cSld>
  <p:clrMapOvr>
    <a:masterClrMapping/>
  </p:clrMapOvr>
  <p:transition spd="med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2677516"/>
            <a:ext cx="918235" cy="620914"/>
            <a:chOff x="0" y="0"/>
            <a:chExt cx="1224313" cy="827886"/>
          </a:xfrm>
        </p:grpSpPr>
        <p:grpSp>
          <p:nvGrpSpPr>
            <p:cNvPr name="Group 5" id="5"/>
            <p:cNvGrpSpPr/>
            <p:nvPr/>
          </p:nvGrpSpPr>
          <p:grpSpPr>
            <a:xfrm rot="-5400000">
              <a:off x="-51743" y="51743"/>
              <a:ext cx="827886" cy="724400"/>
              <a:chOff x="0" y="0"/>
              <a:chExt cx="812800" cy="7112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-5400000">
              <a:off x="448171" y="51743"/>
              <a:ext cx="827886" cy="724400"/>
              <a:chOff x="0" y="0"/>
              <a:chExt cx="812800" cy="7112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</p:grpSp>
      <p:grpSp>
        <p:nvGrpSpPr>
          <p:cNvPr name="Group 11" id="11"/>
          <p:cNvGrpSpPr/>
          <p:nvPr/>
        </p:nvGrpSpPr>
        <p:grpSpPr>
          <a:xfrm rot="0">
            <a:off x="1028700" y="4157454"/>
            <a:ext cx="918235" cy="620914"/>
            <a:chOff x="0" y="0"/>
            <a:chExt cx="1224313" cy="827886"/>
          </a:xfrm>
        </p:grpSpPr>
        <p:grpSp>
          <p:nvGrpSpPr>
            <p:cNvPr name="Group 12" id="12"/>
            <p:cNvGrpSpPr/>
            <p:nvPr/>
          </p:nvGrpSpPr>
          <p:grpSpPr>
            <a:xfrm rot="-5400000">
              <a:off x="-51743" y="51743"/>
              <a:ext cx="827886" cy="724400"/>
              <a:chOff x="0" y="0"/>
              <a:chExt cx="812800" cy="7112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-5400000">
              <a:off x="448171" y="51743"/>
              <a:ext cx="827886" cy="724400"/>
              <a:chOff x="0" y="0"/>
              <a:chExt cx="812800" cy="7112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1028700" y="5409303"/>
            <a:ext cx="918235" cy="620914"/>
            <a:chOff x="0" y="0"/>
            <a:chExt cx="1224313" cy="827886"/>
          </a:xfrm>
        </p:grpSpPr>
        <p:grpSp>
          <p:nvGrpSpPr>
            <p:cNvPr name="Group 19" id="19"/>
            <p:cNvGrpSpPr/>
            <p:nvPr/>
          </p:nvGrpSpPr>
          <p:grpSpPr>
            <a:xfrm rot="-5400000">
              <a:off x="-51743" y="51743"/>
              <a:ext cx="827886" cy="724400"/>
              <a:chOff x="0" y="0"/>
              <a:chExt cx="812800" cy="7112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-5400000">
              <a:off x="448171" y="51743"/>
              <a:ext cx="827886" cy="724400"/>
              <a:chOff x="0" y="0"/>
              <a:chExt cx="812800" cy="7112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</p:grpSp>
      <p:grpSp>
        <p:nvGrpSpPr>
          <p:cNvPr name="Group 25" id="25"/>
          <p:cNvGrpSpPr/>
          <p:nvPr/>
        </p:nvGrpSpPr>
        <p:grpSpPr>
          <a:xfrm rot="0">
            <a:off x="1028700" y="6871946"/>
            <a:ext cx="918235" cy="620914"/>
            <a:chOff x="0" y="0"/>
            <a:chExt cx="1224313" cy="827886"/>
          </a:xfrm>
        </p:grpSpPr>
        <p:grpSp>
          <p:nvGrpSpPr>
            <p:cNvPr name="Group 26" id="26"/>
            <p:cNvGrpSpPr/>
            <p:nvPr/>
          </p:nvGrpSpPr>
          <p:grpSpPr>
            <a:xfrm rot="-5400000">
              <a:off x="-51743" y="51743"/>
              <a:ext cx="827886" cy="724400"/>
              <a:chOff x="0" y="0"/>
              <a:chExt cx="812800" cy="7112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-5400000">
              <a:off x="448171" y="51743"/>
              <a:ext cx="827886" cy="724400"/>
              <a:chOff x="0" y="0"/>
              <a:chExt cx="812800" cy="7112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</p:grpSp>
      <p:grpSp>
        <p:nvGrpSpPr>
          <p:cNvPr name="Group 32" id="32"/>
          <p:cNvGrpSpPr/>
          <p:nvPr/>
        </p:nvGrpSpPr>
        <p:grpSpPr>
          <a:xfrm rot="0">
            <a:off x="1028700" y="8141090"/>
            <a:ext cx="918235" cy="620914"/>
            <a:chOff x="0" y="0"/>
            <a:chExt cx="1224313" cy="827886"/>
          </a:xfrm>
        </p:grpSpPr>
        <p:grpSp>
          <p:nvGrpSpPr>
            <p:cNvPr name="Group 33" id="33"/>
            <p:cNvGrpSpPr/>
            <p:nvPr/>
          </p:nvGrpSpPr>
          <p:grpSpPr>
            <a:xfrm rot="-5400000">
              <a:off x="-51743" y="51743"/>
              <a:ext cx="827886" cy="724400"/>
              <a:chOff x="0" y="0"/>
              <a:chExt cx="812800" cy="7112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-5400000">
              <a:off x="448171" y="51743"/>
              <a:ext cx="827886" cy="724400"/>
              <a:chOff x="0" y="0"/>
              <a:chExt cx="812800" cy="7112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128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71F37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127000" y="3175"/>
                <a:ext cx="558800" cy="377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87"/>
                  </a:lnSpc>
                </a:pPr>
              </a:p>
            </p:txBody>
          </p:sp>
        </p:grpSp>
      </p:grpSp>
      <p:sp>
        <p:nvSpPr>
          <p:cNvPr name="Freeform 39" id="39"/>
          <p:cNvSpPr/>
          <p:nvPr/>
        </p:nvSpPr>
        <p:spPr>
          <a:xfrm flipH="true" flipV="false" rot="0">
            <a:off x="14494903" y="-127844"/>
            <a:ext cx="3793097" cy="4114800"/>
          </a:xfrm>
          <a:custGeom>
            <a:avLst/>
            <a:gdLst/>
            <a:ahLst/>
            <a:cxnLst/>
            <a:rect r="r" b="b" t="t" l="l"/>
            <a:pathLst>
              <a:path h="4114800" w="3793097">
                <a:moveTo>
                  <a:pt x="3793097" y="0"/>
                </a:moveTo>
                <a:lnTo>
                  <a:pt x="0" y="0"/>
                </a:lnTo>
                <a:lnTo>
                  <a:pt x="0" y="4114800"/>
                </a:lnTo>
                <a:lnTo>
                  <a:pt x="3793097" y="4114800"/>
                </a:lnTo>
                <a:lnTo>
                  <a:pt x="379309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0" id="40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6500961" y="794582"/>
            <a:ext cx="5286077" cy="748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>
                <a:solidFill>
                  <a:srgbClr val="071F37"/>
                </a:solidFill>
                <a:latin typeface="HK Modular"/>
                <a:ea typeface="HK Modular"/>
                <a:cs typeface="HK Modular"/>
                <a:sym typeface="HK Modular"/>
              </a:rPr>
              <a:t>INTEGRANTES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2310690" y="2639416"/>
            <a:ext cx="7610641" cy="603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07"/>
              </a:lnSpc>
            </a:pPr>
            <a:r>
              <a:rPr lang="en-US" sz="4246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Emanuel Lopes Silva</a:t>
            </a:r>
          </a:p>
          <a:p>
            <a:pPr algn="just">
              <a:lnSpc>
                <a:spcPts val="5307"/>
              </a:lnSpc>
            </a:pPr>
          </a:p>
          <a:p>
            <a:pPr algn="just">
              <a:lnSpc>
                <a:spcPts val="5307"/>
              </a:lnSpc>
            </a:pPr>
            <a:r>
              <a:rPr lang="en-US" sz="4246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Gabriel Felipe Carvalho Silva</a:t>
            </a:r>
          </a:p>
          <a:p>
            <a:pPr algn="just">
              <a:lnSpc>
                <a:spcPts val="5307"/>
              </a:lnSpc>
            </a:pPr>
          </a:p>
          <a:p>
            <a:pPr algn="just">
              <a:lnSpc>
                <a:spcPts val="5307"/>
              </a:lnSpc>
            </a:pPr>
            <a:r>
              <a:rPr lang="en-US" sz="4246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Letícia Delfino de Araujo</a:t>
            </a:r>
          </a:p>
          <a:p>
            <a:pPr algn="just">
              <a:lnSpc>
                <a:spcPts val="5307"/>
              </a:lnSpc>
            </a:pPr>
          </a:p>
          <a:p>
            <a:pPr algn="just">
              <a:lnSpc>
                <a:spcPts val="5307"/>
              </a:lnSpc>
            </a:pPr>
            <a:r>
              <a:rPr lang="en-US" sz="4246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Thales Aymar Fortes de Souza</a:t>
            </a:r>
          </a:p>
          <a:p>
            <a:pPr algn="just">
              <a:lnSpc>
                <a:spcPts val="5307"/>
              </a:lnSpc>
            </a:pPr>
          </a:p>
          <a:p>
            <a:pPr algn="just">
              <a:lnSpc>
                <a:spcPts val="5307"/>
              </a:lnSpc>
            </a:pPr>
            <a:r>
              <a:rPr lang="en-US" sz="4246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Verônica Lima Costa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795527" y="3395824"/>
            <a:ext cx="4409015" cy="591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9"/>
              </a:lnSpc>
              <a:spcBef>
                <a:spcPct val="0"/>
              </a:spcBef>
            </a:pPr>
            <a:r>
              <a:rPr lang="en-US" sz="3385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Matricula : 2021017818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2795527" y="4671170"/>
            <a:ext cx="4591387" cy="591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3"/>
              </a:lnSpc>
              <a:spcBef>
                <a:spcPct val="0"/>
              </a:spcBef>
            </a:pPr>
            <a:r>
              <a:rPr lang="en-US" sz="3373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Matricula : 2023098664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2779225" y="6043629"/>
            <a:ext cx="4333520" cy="582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01"/>
              </a:lnSpc>
              <a:spcBef>
                <a:spcPct val="0"/>
              </a:spcBef>
            </a:pPr>
            <a:r>
              <a:rPr lang="en-US" sz="3287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Matricula : 2021061763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2779225" y="7407135"/>
            <a:ext cx="4387569" cy="591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3"/>
              </a:lnSpc>
              <a:spcBef>
                <a:spcPct val="0"/>
              </a:spcBef>
            </a:pPr>
            <a:r>
              <a:rPr lang="en-US" sz="338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Matricula : 2021018145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2779225" y="8685804"/>
            <a:ext cx="4447822" cy="572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7"/>
              </a:lnSpc>
              <a:spcBef>
                <a:spcPct val="0"/>
              </a:spcBef>
            </a:pPr>
            <a:r>
              <a:rPr lang="en-US" sz="3305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Matricula : 2022029493</a:t>
            </a:r>
          </a:p>
        </p:txBody>
      </p:sp>
    </p:spTree>
  </p:cSld>
  <p:clrMapOvr>
    <a:masterClrMapping/>
  </p:clrMapOvr>
  <p:transition spd="med">
    <p:push dir="l"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1063" y="2593126"/>
            <a:ext cx="11301259" cy="5156199"/>
          </a:xfrm>
          <a:custGeom>
            <a:avLst/>
            <a:gdLst/>
            <a:ahLst/>
            <a:cxnLst/>
            <a:rect r="r" b="b" t="t" l="l"/>
            <a:pathLst>
              <a:path h="5156199" w="11301259">
                <a:moveTo>
                  <a:pt x="0" y="0"/>
                </a:moveTo>
                <a:lnTo>
                  <a:pt x="11301259" y="0"/>
                </a:lnTo>
                <a:lnTo>
                  <a:pt x="11301259" y="5156200"/>
                </a:lnTo>
                <a:lnTo>
                  <a:pt x="0" y="5156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12652" y="700889"/>
            <a:ext cx="6802634" cy="627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90"/>
              </a:lnSpc>
            </a:pPr>
            <a:r>
              <a:rPr lang="en-US" sz="39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DADOS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38489" y="3302275"/>
            <a:ext cx="7350588" cy="522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7"/>
              </a:lnSpc>
              <a:spcBef>
                <a:spcPct val="0"/>
              </a:spcBef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748856" y="3103592"/>
            <a:ext cx="4640221" cy="4256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57"/>
              </a:lnSpc>
              <a:spcBef>
                <a:spcPct val="0"/>
              </a:spcBef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WhatsApp é o aplicativo mais usado, de acordo com a pesquisa feita pela renomada revista  digital Elife Brasil, que aborda o quão as redes sociais facilitam a comunicação e troca de informações.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20</a:t>
            </a:r>
          </a:p>
        </p:txBody>
      </p:sp>
    </p:spTree>
  </p:cSld>
  <p:clrMapOvr>
    <a:masterClrMapping/>
  </p:clrMapOvr>
  <p:transition spd="med">
    <p:push dir="l"/>
  </p:transition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61862" y="8164257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60029" y="2144849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50591" y="6026735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0" y="0"/>
                </a:moveTo>
                <a:lnTo>
                  <a:pt x="7011910" y="0"/>
                </a:lnTo>
                <a:lnTo>
                  <a:pt x="7011910" y="4640609"/>
                </a:lnTo>
                <a:lnTo>
                  <a:pt x="0" y="46406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68302" y="3961559"/>
            <a:ext cx="15790998" cy="2857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47"/>
              </a:lnSpc>
            </a:pPr>
            <a:r>
              <a:rPr lang="en-US" sz="1041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COMPARAÇÃO COM CONCORRENTES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0">
            <a:off x="-2381442" y="-175456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7011910" y="4640610"/>
                </a:moveTo>
                <a:lnTo>
                  <a:pt x="0" y="4640610"/>
                </a:lnTo>
                <a:lnTo>
                  <a:pt x="0" y="0"/>
                </a:lnTo>
                <a:lnTo>
                  <a:pt x="7011910" y="0"/>
                </a:lnTo>
                <a:lnTo>
                  <a:pt x="7011910" y="464061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21</a:t>
            </a:r>
          </a:p>
        </p:txBody>
      </p:sp>
    </p:spTree>
  </p:cSld>
  <p:clrMapOvr>
    <a:masterClrMapping/>
  </p:clrMapOvr>
  <p:transition spd="med">
    <p:push dir="l"/>
  </p:transition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479830" y="9362776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86751" y="97279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76076" y="97279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003490" y="99665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86228" y="1494441"/>
            <a:ext cx="3564456" cy="3071499"/>
          </a:xfrm>
          <a:custGeom>
            <a:avLst/>
            <a:gdLst/>
            <a:ahLst/>
            <a:cxnLst/>
            <a:rect r="r" b="b" t="t" l="l"/>
            <a:pathLst>
              <a:path h="3071499" w="3564456">
                <a:moveTo>
                  <a:pt x="0" y="0"/>
                </a:moveTo>
                <a:lnTo>
                  <a:pt x="3564456" y="0"/>
                </a:lnTo>
                <a:lnTo>
                  <a:pt x="3564456" y="3071499"/>
                </a:lnTo>
                <a:lnTo>
                  <a:pt x="0" y="30714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719871" y="1145980"/>
            <a:ext cx="3419960" cy="3419960"/>
          </a:xfrm>
          <a:custGeom>
            <a:avLst/>
            <a:gdLst/>
            <a:ahLst/>
            <a:cxnLst/>
            <a:rect r="r" b="b" t="t" l="l"/>
            <a:pathLst>
              <a:path h="3419960" w="3419960">
                <a:moveTo>
                  <a:pt x="0" y="0"/>
                </a:moveTo>
                <a:lnTo>
                  <a:pt x="3419960" y="0"/>
                </a:lnTo>
                <a:lnTo>
                  <a:pt x="3419960" y="3419960"/>
                </a:lnTo>
                <a:lnTo>
                  <a:pt x="0" y="34199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740662" y="1395296"/>
            <a:ext cx="3021811" cy="3147720"/>
          </a:xfrm>
          <a:custGeom>
            <a:avLst/>
            <a:gdLst/>
            <a:ahLst/>
            <a:cxnLst/>
            <a:rect r="r" b="b" t="t" l="l"/>
            <a:pathLst>
              <a:path h="3147720" w="3021811">
                <a:moveTo>
                  <a:pt x="0" y="0"/>
                </a:moveTo>
                <a:lnTo>
                  <a:pt x="3021812" y="0"/>
                </a:lnTo>
                <a:lnTo>
                  <a:pt x="3021812" y="3147720"/>
                </a:lnTo>
                <a:lnTo>
                  <a:pt x="0" y="3147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6388" y="76200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CONCORRENTES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642363" y="9507260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87091" y="5243081"/>
            <a:ext cx="3114119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Google Classroom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76416" y="5243081"/>
            <a:ext cx="3114119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Discord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740662" y="5266941"/>
            <a:ext cx="3114119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Notion Calendar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4444" y="5928098"/>
            <a:ext cx="6108527" cy="736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777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Limitações:</a:t>
            </a:r>
          </a:p>
          <a:p>
            <a:pPr algn="just">
              <a:lnSpc>
                <a:spcPts val="278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7776416" y="5951622"/>
            <a:ext cx="3114119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Limitações: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503830" y="6035319"/>
            <a:ext cx="3114119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Limitações: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885226" y="6597535"/>
            <a:ext cx="6278399" cy="1976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Não automatiza eventos 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Não processa e-mails acadêmicos 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Falta integração com plataformas de comunicação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181548" y="6744884"/>
            <a:ext cx="6023248" cy="1976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Falta suporte acadêmico avançado 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Não organiza tarefas e prazos 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Sem aprendizado personalizado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9726" y="6744884"/>
            <a:ext cx="6297165" cy="148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Não oferece suporte de IA 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Não ajuda na organização pessoal 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Acesso Manual a plataforma</a:t>
            </a:r>
          </a:p>
        </p:txBody>
      </p:sp>
    </p:spTree>
  </p:cSld>
  <p:clrMapOvr>
    <a:masterClrMapping/>
  </p:clrMapOvr>
  <p:transition spd="med">
    <p:push dir="l"/>
  </p:transition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479830" y="9362776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6388" y="76200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VANTAGENS DO TUTOR.IA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14699" y="1029198"/>
            <a:ext cx="3940313" cy="3940313"/>
          </a:xfrm>
          <a:custGeom>
            <a:avLst/>
            <a:gdLst/>
            <a:ahLst/>
            <a:cxnLst/>
            <a:rect r="r" b="b" t="t" l="l"/>
            <a:pathLst>
              <a:path h="3940313" w="3940313">
                <a:moveTo>
                  <a:pt x="0" y="0"/>
                </a:moveTo>
                <a:lnTo>
                  <a:pt x="3940312" y="0"/>
                </a:lnTo>
                <a:lnTo>
                  <a:pt x="3940312" y="3940313"/>
                </a:lnTo>
                <a:lnTo>
                  <a:pt x="0" y="394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245807" y="1029198"/>
            <a:ext cx="3940313" cy="3940313"/>
          </a:xfrm>
          <a:custGeom>
            <a:avLst/>
            <a:gdLst/>
            <a:ahLst/>
            <a:cxnLst/>
            <a:rect r="r" b="b" t="t" l="l"/>
            <a:pathLst>
              <a:path h="3940313" w="3940313">
                <a:moveTo>
                  <a:pt x="0" y="0"/>
                </a:moveTo>
                <a:lnTo>
                  <a:pt x="3940312" y="0"/>
                </a:lnTo>
                <a:lnTo>
                  <a:pt x="3940312" y="3940313"/>
                </a:lnTo>
                <a:lnTo>
                  <a:pt x="0" y="394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730350" y="1052046"/>
            <a:ext cx="3940313" cy="3940313"/>
          </a:xfrm>
          <a:custGeom>
            <a:avLst/>
            <a:gdLst/>
            <a:ahLst/>
            <a:cxnLst/>
            <a:rect r="r" b="b" t="t" l="l"/>
            <a:pathLst>
              <a:path h="3940313" w="3940313">
                <a:moveTo>
                  <a:pt x="0" y="0"/>
                </a:moveTo>
                <a:lnTo>
                  <a:pt x="3940313" y="0"/>
                </a:lnTo>
                <a:lnTo>
                  <a:pt x="3940313" y="3940313"/>
                </a:lnTo>
                <a:lnTo>
                  <a:pt x="0" y="394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97236" y="1528728"/>
            <a:ext cx="3413306" cy="2941253"/>
          </a:xfrm>
          <a:custGeom>
            <a:avLst/>
            <a:gdLst/>
            <a:ahLst/>
            <a:cxnLst/>
            <a:rect r="r" b="b" t="t" l="l"/>
            <a:pathLst>
              <a:path h="2941253" w="3413306">
                <a:moveTo>
                  <a:pt x="0" y="0"/>
                </a:moveTo>
                <a:lnTo>
                  <a:pt x="3413306" y="0"/>
                </a:lnTo>
                <a:lnTo>
                  <a:pt x="3413306" y="2941253"/>
                </a:lnTo>
                <a:lnTo>
                  <a:pt x="0" y="29412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670783" y="1195044"/>
            <a:ext cx="3274937" cy="3274937"/>
          </a:xfrm>
          <a:custGeom>
            <a:avLst/>
            <a:gdLst/>
            <a:ahLst/>
            <a:cxnLst/>
            <a:rect r="r" b="b" t="t" l="l"/>
            <a:pathLst>
              <a:path h="3274937" w="3274937">
                <a:moveTo>
                  <a:pt x="0" y="0"/>
                </a:moveTo>
                <a:lnTo>
                  <a:pt x="3274937" y="0"/>
                </a:lnTo>
                <a:lnTo>
                  <a:pt x="3274937" y="3274937"/>
                </a:lnTo>
                <a:lnTo>
                  <a:pt x="0" y="32749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436263" y="1433787"/>
            <a:ext cx="2893672" cy="3014242"/>
          </a:xfrm>
          <a:custGeom>
            <a:avLst/>
            <a:gdLst/>
            <a:ahLst/>
            <a:cxnLst/>
            <a:rect r="r" b="b" t="t" l="l"/>
            <a:pathLst>
              <a:path h="3014242" w="2893672">
                <a:moveTo>
                  <a:pt x="0" y="0"/>
                </a:moveTo>
                <a:lnTo>
                  <a:pt x="2893672" y="0"/>
                </a:lnTo>
                <a:lnTo>
                  <a:pt x="2893672" y="3014242"/>
                </a:lnTo>
                <a:lnTo>
                  <a:pt x="0" y="30142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064119" y="1028700"/>
            <a:ext cx="2879540" cy="3607625"/>
          </a:xfrm>
          <a:custGeom>
            <a:avLst/>
            <a:gdLst/>
            <a:ahLst/>
            <a:cxnLst/>
            <a:rect r="r" b="b" t="t" l="l"/>
            <a:pathLst>
              <a:path h="3607625" w="2879540">
                <a:moveTo>
                  <a:pt x="0" y="0"/>
                </a:moveTo>
                <a:lnTo>
                  <a:pt x="2879540" y="0"/>
                </a:lnTo>
                <a:lnTo>
                  <a:pt x="2879540" y="3607625"/>
                </a:lnTo>
                <a:lnTo>
                  <a:pt x="0" y="36076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7642363" y="9507260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982485" y="6831764"/>
            <a:ext cx="6209704" cy="207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Criação automática de eventos </a:t>
            </a:r>
          </a:p>
          <a:p>
            <a:pPr algn="just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Notificações inteligentes</a:t>
            </a:r>
          </a:p>
          <a:p>
            <a:pPr algn="just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Planejamento de estudos integrado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103181" y="6831764"/>
            <a:ext cx="6081638" cy="207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Automação inteligente</a:t>
            </a:r>
          </a:p>
          <a:p>
            <a:pPr algn="l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Mais que um chat acadêmico</a:t>
            </a:r>
          </a:p>
          <a:p>
            <a:pPr algn="l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Gestão ativa do aprendizado </a:t>
            </a:r>
          </a:p>
          <a:p>
            <a:pPr algn="ctr">
              <a:lnSpc>
                <a:spcPts val="419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893822" y="5110095"/>
            <a:ext cx="2982065" cy="377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2"/>
              </a:lnSpc>
              <a:spcBef>
                <a:spcPct val="0"/>
              </a:spcBef>
            </a:pPr>
            <a:r>
              <a:rPr lang="en-US" b="true" sz="265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Google Classroom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24930" y="5110095"/>
            <a:ext cx="2982065" cy="377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2"/>
              </a:lnSpc>
              <a:spcBef>
                <a:spcPct val="0"/>
              </a:spcBef>
            </a:pPr>
            <a:r>
              <a:rPr lang="en-US" b="true" sz="265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Discord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436263" y="5132943"/>
            <a:ext cx="2982065" cy="377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2"/>
              </a:lnSpc>
              <a:spcBef>
                <a:spcPct val="0"/>
              </a:spcBef>
            </a:pPr>
            <a:r>
              <a:rPr lang="en-US" b="true" sz="265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Notion Calendar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0" y="6831764"/>
            <a:ext cx="6284970" cy="3124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Não precisa de acesso manual</a:t>
            </a:r>
          </a:p>
          <a:p>
            <a:pPr algn="l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Notificações Automatizadas e Multicanal</a:t>
            </a:r>
          </a:p>
          <a:p>
            <a:pPr algn="l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Planejamento Inteligente de Estudos</a:t>
            </a:r>
          </a:p>
          <a:p>
            <a:pPr algn="l">
              <a:lnSpc>
                <a:spcPts val="4199"/>
              </a:lnSpc>
            </a:pP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7955867" y="1137096"/>
            <a:ext cx="2879540" cy="3607625"/>
          </a:xfrm>
          <a:custGeom>
            <a:avLst/>
            <a:gdLst/>
            <a:ahLst/>
            <a:cxnLst/>
            <a:rect r="r" b="b" t="t" l="l"/>
            <a:pathLst>
              <a:path h="3607625" w="2879540">
                <a:moveTo>
                  <a:pt x="0" y="0"/>
                </a:moveTo>
                <a:lnTo>
                  <a:pt x="2879540" y="0"/>
                </a:lnTo>
                <a:lnTo>
                  <a:pt x="2879540" y="3607624"/>
                </a:lnTo>
                <a:lnTo>
                  <a:pt x="0" y="360762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3436263" y="1137096"/>
            <a:ext cx="2879540" cy="3607625"/>
          </a:xfrm>
          <a:custGeom>
            <a:avLst/>
            <a:gdLst/>
            <a:ahLst/>
            <a:cxnLst/>
            <a:rect r="r" b="b" t="t" l="l"/>
            <a:pathLst>
              <a:path h="3607625" w="2879540">
                <a:moveTo>
                  <a:pt x="0" y="0"/>
                </a:moveTo>
                <a:lnTo>
                  <a:pt x="2879540" y="0"/>
                </a:lnTo>
                <a:lnTo>
                  <a:pt x="2879540" y="3607624"/>
                </a:lnTo>
                <a:lnTo>
                  <a:pt x="0" y="360762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5951750" y="5849254"/>
            <a:ext cx="6384499" cy="457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2"/>
              </a:lnSpc>
              <a:spcBef>
                <a:spcPct val="0"/>
              </a:spcBef>
            </a:pPr>
            <a:r>
              <a:rPr lang="en-US" b="true" sz="315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O que o Tutor.IA faz de melhor?</a:t>
            </a:r>
          </a:p>
        </p:txBody>
      </p:sp>
    </p:spTree>
  </p:cSld>
  <p:clrMapOvr>
    <a:masterClrMapping/>
  </p:clrMapOvr>
  <p:transition spd="med">
    <p:push dir="l"/>
  </p:transition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61862" y="8164257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60029" y="2144849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50591" y="6026735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0" y="0"/>
                </a:moveTo>
                <a:lnTo>
                  <a:pt x="7011910" y="0"/>
                </a:lnTo>
                <a:lnTo>
                  <a:pt x="7011910" y="4640609"/>
                </a:lnTo>
                <a:lnTo>
                  <a:pt x="0" y="46406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8713" y="4478958"/>
            <a:ext cx="17769287" cy="1452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47"/>
              </a:lnSpc>
            </a:pPr>
            <a:r>
              <a:rPr lang="en-US" sz="1041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FUNCIONALIDADES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0">
            <a:off x="-2381442" y="-175456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7011910" y="4640610"/>
                </a:moveTo>
                <a:lnTo>
                  <a:pt x="0" y="4640610"/>
                </a:lnTo>
                <a:lnTo>
                  <a:pt x="0" y="0"/>
                </a:lnTo>
                <a:lnTo>
                  <a:pt x="7011910" y="0"/>
                </a:lnTo>
                <a:lnTo>
                  <a:pt x="7011910" y="464061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24</a:t>
            </a:r>
          </a:p>
        </p:txBody>
      </p:sp>
    </p:spTree>
  </p:cSld>
  <p:clrMapOvr>
    <a:masterClrMapping/>
  </p:clrMapOvr>
  <p:transition spd="med">
    <p:push dir="l"/>
  </p:transition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79830" y="9362776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182508" y="1464327"/>
            <a:ext cx="16230600" cy="8115300"/>
            <a:chOff x="0" y="0"/>
            <a:chExt cx="21640800" cy="10820400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5410200" cy="5410200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45616A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5410200" y="0"/>
              <a:ext cx="5410200" cy="5410200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2F2F2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10820400" y="0"/>
              <a:ext cx="5410200" cy="5410200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45616A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16230600" y="0"/>
              <a:ext cx="5410200" cy="5410200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2F2F2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0" y="5410200"/>
              <a:ext cx="5410200" cy="5410200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2F2F2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0">
              <a:off x="10820400" y="5410200"/>
              <a:ext cx="5410200" cy="5410200"/>
              <a:chOff x="0" y="0"/>
              <a:chExt cx="812800" cy="81280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2F2F2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5410200" y="5410200"/>
              <a:ext cx="5410200" cy="5410200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45616A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16230600" y="5410200"/>
              <a:ext cx="5410200" cy="5410200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45616A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</p:grpSp>
      <p:sp>
        <p:nvSpPr>
          <p:cNvPr name="Freeform 37" id="37"/>
          <p:cNvSpPr/>
          <p:nvPr/>
        </p:nvSpPr>
        <p:spPr>
          <a:xfrm flipH="false" flipV="false" rot="0">
            <a:off x="2097372" y="1734351"/>
            <a:ext cx="2349328" cy="2349328"/>
          </a:xfrm>
          <a:custGeom>
            <a:avLst/>
            <a:gdLst/>
            <a:ahLst/>
            <a:cxnLst/>
            <a:rect r="r" b="b" t="t" l="l"/>
            <a:pathLst>
              <a:path h="2349328" w="2349328">
                <a:moveTo>
                  <a:pt x="0" y="0"/>
                </a:moveTo>
                <a:lnTo>
                  <a:pt x="2349328" y="0"/>
                </a:lnTo>
                <a:lnTo>
                  <a:pt x="2349328" y="2349328"/>
                </a:lnTo>
                <a:lnTo>
                  <a:pt x="0" y="23493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5741908" y="1695949"/>
            <a:ext cx="2990351" cy="2990351"/>
          </a:xfrm>
          <a:custGeom>
            <a:avLst/>
            <a:gdLst/>
            <a:ahLst/>
            <a:cxnLst/>
            <a:rect r="r" b="b" t="t" l="l"/>
            <a:pathLst>
              <a:path h="2990351" w="2990351">
                <a:moveTo>
                  <a:pt x="0" y="0"/>
                </a:moveTo>
                <a:lnTo>
                  <a:pt x="2990350" y="0"/>
                </a:lnTo>
                <a:lnTo>
                  <a:pt x="2990350" y="2990351"/>
                </a:lnTo>
                <a:lnTo>
                  <a:pt x="0" y="29903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14006991" y="1591743"/>
            <a:ext cx="2939635" cy="2939635"/>
          </a:xfrm>
          <a:custGeom>
            <a:avLst/>
            <a:gdLst/>
            <a:ahLst/>
            <a:cxnLst/>
            <a:rect r="r" b="b" t="t" l="l"/>
            <a:pathLst>
              <a:path h="2939635" w="2939635">
                <a:moveTo>
                  <a:pt x="0" y="0"/>
                </a:moveTo>
                <a:lnTo>
                  <a:pt x="2939635" y="0"/>
                </a:lnTo>
                <a:lnTo>
                  <a:pt x="2939635" y="2939634"/>
                </a:lnTo>
                <a:lnTo>
                  <a:pt x="0" y="29396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9777922" y="1540699"/>
            <a:ext cx="2990678" cy="2990678"/>
          </a:xfrm>
          <a:custGeom>
            <a:avLst/>
            <a:gdLst/>
            <a:ahLst/>
            <a:cxnLst/>
            <a:rect r="r" b="b" t="t" l="l"/>
            <a:pathLst>
              <a:path h="2990678" w="2990678">
                <a:moveTo>
                  <a:pt x="0" y="0"/>
                </a:moveTo>
                <a:lnTo>
                  <a:pt x="2990678" y="0"/>
                </a:lnTo>
                <a:lnTo>
                  <a:pt x="2990678" y="2990678"/>
                </a:lnTo>
                <a:lnTo>
                  <a:pt x="0" y="299067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1640540" y="5605282"/>
            <a:ext cx="3076194" cy="3076194"/>
          </a:xfrm>
          <a:custGeom>
            <a:avLst/>
            <a:gdLst/>
            <a:ahLst/>
            <a:cxnLst/>
            <a:rect r="r" b="b" t="t" l="l"/>
            <a:pathLst>
              <a:path h="3076194" w="3076194">
                <a:moveTo>
                  <a:pt x="0" y="0"/>
                </a:moveTo>
                <a:lnTo>
                  <a:pt x="3076194" y="0"/>
                </a:lnTo>
                <a:lnTo>
                  <a:pt x="3076194" y="3076194"/>
                </a:lnTo>
                <a:lnTo>
                  <a:pt x="0" y="307619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0">
            <a:off x="10134849" y="5605282"/>
            <a:ext cx="2929654" cy="2929654"/>
          </a:xfrm>
          <a:custGeom>
            <a:avLst/>
            <a:gdLst/>
            <a:ahLst/>
            <a:cxnLst/>
            <a:rect r="r" b="b" t="t" l="l"/>
            <a:pathLst>
              <a:path h="2929654" w="2929654">
                <a:moveTo>
                  <a:pt x="0" y="0"/>
                </a:moveTo>
                <a:lnTo>
                  <a:pt x="2929654" y="0"/>
                </a:lnTo>
                <a:lnTo>
                  <a:pt x="2929654" y="2929654"/>
                </a:lnTo>
                <a:lnTo>
                  <a:pt x="0" y="292965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5527417" y="5338582"/>
            <a:ext cx="3419333" cy="3419333"/>
          </a:xfrm>
          <a:custGeom>
            <a:avLst/>
            <a:gdLst/>
            <a:ahLst/>
            <a:cxnLst/>
            <a:rect r="r" b="b" t="t" l="l"/>
            <a:pathLst>
              <a:path h="3419333" w="3419333">
                <a:moveTo>
                  <a:pt x="0" y="0"/>
                </a:moveTo>
                <a:lnTo>
                  <a:pt x="3419332" y="0"/>
                </a:lnTo>
                <a:lnTo>
                  <a:pt x="3419332" y="3419333"/>
                </a:lnTo>
                <a:lnTo>
                  <a:pt x="0" y="341933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14006991" y="5605282"/>
            <a:ext cx="2870412" cy="3116262"/>
          </a:xfrm>
          <a:custGeom>
            <a:avLst/>
            <a:gdLst/>
            <a:ahLst/>
            <a:cxnLst/>
            <a:rect r="r" b="b" t="t" l="l"/>
            <a:pathLst>
              <a:path h="3116262" w="2870412">
                <a:moveTo>
                  <a:pt x="0" y="0"/>
                </a:moveTo>
                <a:lnTo>
                  <a:pt x="2870413" y="0"/>
                </a:lnTo>
                <a:lnTo>
                  <a:pt x="2870413" y="3116263"/>
                </a:lnTo>
                <a:lnTo>
                  <a:pt x="0" y="311626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627" t="0" r="-3069" b="-2028"/>
            </a:stretch>
          </a:blipFill>
        </p:spPr>
      </p:sp>
      <p:sp>
        <p:nvSpPr>
          <p:cNvPr name="TextBox 45" id="45"/>
          <p:cNvSpPr txBox="true"/>
          <p:nvPr/>
        </p:nvSpPr>
        <p:spPr>
          <a:xfrm rot="0">
            <a:off x="76388" y="76200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FUNCIONALIDADES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7642363" y="9507260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25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182508" y="4281307"/>
            <a:ext cx="38138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Lembretes automáticos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5330166" y="4722512"/>
            <a:ext cx="381383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Geração de Resumos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182508" y="8457526"/>
            <a:ext cx="3995259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Organização de emails acadêmicos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9464495" y="8457526"/>
            <a:ext cx="38138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Assistente de dúvidas acadêmicas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445466" y="4464702"/>
            <a:ext cx="38138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Elaboração de Esboços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5330166" y="8457526"/>
            <a:ext cx="38138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Avisos sobre término de atividades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9297808" y="4455177"/>
            <a:ext cx="4147209" cy="1049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35"/>
              </a:lnSpc>
              <a:spcBef>
                <a:spcPct val="0"/>
              </a:spcBef>
            </a:pPr>
            <a:r>
              <a:rPr lang="en-US" sz="295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Planejamento de     Estudos personalizado 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3445016" y="8457526"/>
            <a:ext cx="38138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Notificações em Múltiplos Canais</a:t>
            </a:r>
          </a:p>
        </p:txBody>
      </p:sp>
    </p:spTree>
  </p:cSld>
  <p:clrMapOvr>
    <a:masterClrMapping/>
  </p:clrMapOvr>
  <p:transition spd="med">
    <p:push dir="l"/>
  </p:transition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79830" y="9355219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3"/>
                </a:lnTo>
                <a:lnTo>
                  <a:pt x="0" y="7948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182508" y="1464327"/>
            <a:ext cx="16230600" cy="8115300"/>
            <a:chOff x="0" y="0"/>
            <a:chExt cx="21640800" cy="10820400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5410200" cy="5410200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189E0E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5410200" y="0"/>
              <a:ext cx="5410200" cy="5410200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A81C31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10820400" y="0"/>
              <a:ext cx="5410200" cy="5410200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1E94D2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16230600" y="0"/>
              <a:ext cx="5410200" cy="5410200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0" y="5410200"/>
              <a:ext cx="5410200" cy="5410200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3949AB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0">
              <a:off x="10820400" y="5410200"/>
              <a:ext cx="5410200" cy="5410200"/>
              <a:chOff x="0" y="0"/>
              <a:chExt cx="812800" cy="81280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45616A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5410200" y="5410200"/>
              <a:ext cx="5410200" cy="5410200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18FA6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16230600" y="5410200"/>
              <a:ext cx="5410200" cy="5410200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18"/>
                  </a:lnSpc>
                </a:pPr>
              </a:p>
            </p:txBody>
          </p:sp>
        </p:grpSp>
      </p:grpSp>
      <p:sp>
        <p:nvSpPr>
          <p:cNvPr name="Freeform 37" id="37"/>
          <p:cNvSpPr/>
          <p:nvPr/>
        </p:nvSpPr>
        <p:spPr>
          <a:xfrm flipH="false" flipV="false" rot="0">
            <a:off x="1678065" y="1464327"/>
            <a:ext cx="2822719" cy="3015177"/>
          </a:xfrm>
          <a:custGeom>
            <a:avLst/>
            <a:gdLst/>
            <a:ahLst/>
            <a:cxnLst/>
            <a:rect r="r" b="b" t="t" l="l"/>
            <a:pathLst>
              <a:path h="3015177" w="2822719">
                <a:moveTo>
                  <a:pt x="0" y="0"/>
                </a:moveTo>
                <a:lnTo>
                  <a:pt x="2822719" y="0"/>
                </a:lnTo>
                <a:lnTo>
                  <a:pt x="2822719" y="3015178"/>
                </a:lnTo>
                <a:lnTo>
                  <a:pt x="0" y="30151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13226678" y="846210"/>
            <a:ext cx="4251411" cy="4251411"/>
          </a:xfrm>
          <a:custGeom>
            <a:avLst/>
            <a:gdLst/>
            <a:ahLst/>
            <a:cxnLst/>
            <a:rect r="r" b="b" t="t" l="l"/>
            <a:pathLst>
              <a:path h="4251411" w="4251411">
                <a:moveTo>
                  <a:pt x="0" y="0"/>
                </a:moveTo>
                <a:lnTo>
                  <a:pt x="4251410" y="0"/>
                </a:lnTo>
                <a:lnTo>
                  <a:pt x="4251410" y="4251411"/>
                </a:lnTo>
                <a:lnTo>
                  <a:pt x="0" y="42514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5611096" y="1303784"/>
            <a:ext cx="3515262" cy="3515262"/>
          </a:xfrm>
          <a:custGeom>
            <a:avLst/>
            <a:gdLst/>
            <a:ahLst/>
            <a:cxnLst/>
            <a:rect r="r" b="b" t="t" l="l"/>
            <a:pathLst>
              <a:path h="3515262" w="3515262">
                <a:moveTo>
                  <a:pt x="0" y="0"/>
                </a:moveTo>
                <a:lnTo>
                  <a:pt x="3515262" y="0"/>
                </a:lnTo>
                <a:lnTo>
                  <a:pt x="3515262" y="3515262"/>
                </a:lnTo>
                <a:lnTo>
                  <a:pt x="0" y="35152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9826014" y="1509862"/>
            <a:ext cx="2924108" cy="2924108"/>
          </a:xfrm>
          <a:custGeom>
            <a:avLst/>
            <a:gdLst/>
            <a:ahLst/>
            <a:cxnLst/>
            <a:rect r="r" b="b" t="t" l="l"/>
            <a:pathLst>
              <a:path h="2924108" w="2924108">
                <a:moveTo>
                  <a:pt x="0" y="0"/>
                </a:moveTo>
                <a:lnTo>
                  <a:pt x="2924108" y="0"/>
                </a:lnTo>
                <a:lnTo>
                  <a:pt x="2924108" y="2924108"/>
                </a:lnTo>
                <a:lnTo>
                  <a:pt x="0" y="29241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1488140" y="5693761"/>
            <a:ext cx="3214506" cy="3214506"/>
          </a:xfrm>
          <a:custGeom>
            <a:avLst/>
            <a:gdLst/>
            <a:ahLst/>
            <a:cxnLst/>
            <a:rect r="r" b="b" t="t" l="l"/>
            <a:pathLst>
              <a:path h="3214506" w="3214506">
                <a:moveTo>
                  <a:pt x="0" y="0"/>
                </a:moveTo>
                <a:lnTo>
                  <a:pt x="3214506" y="0"/>
                </a:lnTo>
                <a:lnTo>
                  <a:pt x="3214506" y="3214506"/>
                </a:lnTo>
                <a:lnTo>
                  <a:pt x="0" y="321450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0">
            <a:off x="5792567" y="5766895"/>
            <a:ext cx="2889031" cy="2889031"/>
          </a:xfrm>
          <a:custGeom>
            <a:avLst/>
            <a:gdLst/>
            <a:ahLst/>
            <a:cxnLst/>
            <a:rect r="r" b="b" t="t" l="l"/>
            <a:pathLst>
              <a:path h="2889031" w="2889031">
                <a:moveTo>
                  <a:pt x="0" y="0"/>
                </a:moveTo>
                <a:lnTo>
                  <a:pt x="2889032" y="0"/>
                </a:lnTo>
                <a:lnTo>
                  <a:pt x="2889032" y="2889031"/>
                </a:lnTo>
                <a:lnTo>
                  <a:pt x="0" y="288903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9994884" y="5652375"/>
            <a:ext cx="3057727" cy="3057727"/>
          </a:xfrm>
          <a:custGeom>
            <a:avLst/>
            <a:gdLst/>
            <a:ahLst/>
            <a:cxnLst/>
            <a:rect r="r" b="b" t="t" l="l"/>
            <a:pathLst>
              <a:path h="3057727" w="3057727">
                <a:moveTo>
                  <a:pt x="0" y="0"/>
                </a:moveTo>
                <a:lnTo>
                  <a:pt x="3057727" y="0"/>
                </a:lnTo>
                <a:lnTo>
                  <a:pt x="3057727" y="3057727"/>
                </a:lnTo>
                <a:lnTo>
                  <a:pt x="0" y="305772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13974514" y="5552412"/>
            <a:ext cx="2992380" cy="3157690"/>
          </a:xfrm>
          <a:custGeom>
            <a:avLst/>
            <a:gdLst/>
            <a:ahLst/>
            <a:cxnLst/>
            <a:rect r="r" b="b" t="t" l="l"/>
            <a:pathLst>
              <a:path h="3157690" w="2992380">
                <a:moveTo>
                  <a:pt x="0" y="0"/>
                </a:moveTo>
                <a:lnTo>
                  <a:pt x="2992381" y="0"/>
                </a:lnTo>
                <a:lnTo>
                  <a:pt x="2992381" y="3157690"/>
                </a:lnTo>
                <a:lnTo>
                  <a:pt x="0" y="315769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-5524" t="0" r="0" b="0"/>
            </a:stretch>
          </a:blipFill>
        </p:spPr>
      </p:sp>
      <p:sp>
        <p:nvSpPr>
          <p:cNvPr name="TextBox 45" id="45"/>
          <p:cNvSpPr txBox="true"/>
          <p:nvPr/>
        </p:nvSpPr>
        <p:spPr>
          <a:xfrm rot="0">
            <a:off x="76388" y="76200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QUALIDADES DO SISTEMA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7642363" y="9499703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26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182508" y="4281307"/>
            <a:ext cx="38138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Integração com o Whatsapp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5330166" y="4412830"/>
            <a:ext cx="38138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Integração com o Gmail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182508" y="8612992"/>
            <a:ext cx="399525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Escalabilidade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9471160" y="8643427"/>
            <a:ext cx="381383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Confiabilidade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465969" y="4367295"/>
            <a:ext cx="38138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Integração com o Calendar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5330166" y="8643427"/>
            <a:ext cx="381383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Manutenibilidade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9304472" y="4403305"/>
            <a:ext cx="3980521" cy="1049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35"/>
              </a:lnSpc>
              <a:spcBef>
                <a:spcPct val="0"/>
              </a:spcBef>
            </a:pPr>
            <a:r>
              <a:rPr lang="en-US" sz="295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Integração com o Telegram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3445466" y="8643427"/>
            <a:ext cx="381383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Desempenho</a:t>
            </a:r>
          </a:p>
        </p:txBody>
      </p:sp>
    </p:spTree>
  </p:cSld>
  <p:clrMapOvr>
    <a:masterClrMapping/>
  </p:clrMapOvr>
  <p:transition spd="med">
    <p:push dir="l"/>
  </p:transition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61862" y="8164257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60029" y="2144849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50591" y="6026735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0" y="0"/>
                </a:moveTo>
                <a:lnTo>
                  <a:pt x="7011910" y="0"/>
                </a:lnTo>
                <a:lnTo>
                  <a:pt x="7011910" y="4640609"/>
                </a:lnTo>
                <a:lnTo>
                  <a:pt x="0" y="46406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48570" y="4233333"/>
            <a:ext cx="14581358" cy="2857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47"/>
              </a:lnSpc>
            </a:pPr>
            <a:r>
              <a:rPr lang="en-US" sz="1041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APRESENTAÇÃO DO PROTÓTIPO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0">
            <a:off x="-2381442" y="-175456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7011910" y="4640610"/>
                </a:moveTo>
                <a:lnTo>
                  <a:pt x="0" y="4640610"/>
                </a:lnTo>
                <a:lnTo>
                  <a:pt x="0" y="0"/>
                </a:lnTo>
                <a:lnTo>
                  <a:pt x="7011910" y="0"/>
                </a:lnTo>
                <a:lnTo>
                  <a:pt x="7011910" y="464061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27</a:t>
            </a:r>
          </a:p>
        </p:txBody>
      </p:sp>
    </p:spTree>
  </p:cSld>
  <p:clrMapOvr>
    <a:masterClrMapping/>
  </p:clrMapOvr>
  <p:transition spd="med">
    <p:push dir="l"/>
  </p:transition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223487" y="836102"/>
            <a:ext cx="3841025" cy="3841025"/>
          </a:xfrm>
          <a:custGeom>
            <a:avLst/>
            <a:gdLst/>
            <a:ahLst/>
            <a:cxnLst/>
            <a:rect r="r" b="b" t="t" l="l"/>
            <a:pathLst>
              <a:path h="3841025" w="3841025">
                <a:moveTo>
                  <a:pt x="0" y="0"/>
                </a:moveTo>
                <a:lnTo>
                  <a:pt x="3841026" y="0"/>
                </a:lnTo>
                <a:lnTo>
                  <a:pt x="3841026" y="3841026"/>
                </a:lnTo>
                <a:lnTo>
                  <a:pt x="0" y="38410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7707" y="4753328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NOTIFICAÇÃO DE ATIVIDADES DO EMAIL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28</a:t>
            </a:r>
          </a:p>
        </p:txBody>
      </p:sp>
    </p:spTree>
  </p:cSld>
  <p:clrMapOvr>
    <a:masterClrMapping/>
  </p:clrMapOvr>
  <p:transition spd="med">
    <p:push dir="l"/>
  </p:transition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558324" y="1165465"/>
            <a:ext cx="13542531" cy="8805717"/>
          </a:xfrm>
          <a:custGeom>
            <a:avLst/>
            <a:gdLst/>
            <a:ahLst/>
            <a:cxnLst/>
            <a:rect r="r" b="b" t="t" l="l"/>
            <a:pathLst>
              <a:path h="8805717" w="13542531">
                <a:moveTo>
                  <a:pt x="0" y="0"/>
                </a:moveTo>
                <a:lnTo>
                  <a:pt x="13542531" y="0"/>
                </a:lnTo>
                <a:lnTo>
                  <a:pt x="13542531" y="8805717"/>
                </a:lnTo>
                <a:lnTo>
                  <a:pt x="0" y="88057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676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b="true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 NOTIFICAÇÃO DE EMAIL - N8N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29</a:t>
            </a:r>
          </a:p>
        </p:txBody>
      </p:sp>
    </p:spTree>
  </p:cSld>
  <p:clrMapOvr>
    <a:masterClrMapping/>
  </p:clrMapOvr>
  <p:transition spd="med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4597557" y="0"/>
            <a:ext cx="3793097" cy="4114800"/>
          </a:xfrm>
          <a:custGeom>
            <a:avLst/>
            <a:gdLst/>
            <a:ahLst/>
            <a:cxnLst/>
            <a:rect r="r" b="b" t="t" l="l"/>
            <a:pathLst>
              <a:path h="4114800" w="3793097">
                <a:moveTo>
                  <a:pt x="3793097" y="0"/>
                </a:moveTo>
                <a:lnTo>
                  <a:pt x="0" y="0"/>
                </a:lnTo>
                <a:lnTo>
                  <a:pt x="0" y="4114800"/>
                </a:lnTo>
                <a:lnTo>
                  <a:pt x="3793097" y="4114800"/>
                </a:lnTo>
                <a:lnTo>
                  <a:pt x="379309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88682" y="1093492"/>
            <a:ext cx="11908874" cy="8942482"/>
          </a:xfrm>
          <a:custGeom>
            <a:avLst/>
            <a:gdLst/>
            <a:ahLst/>
            <a:cxnLst/>
            <a:rect r="r" b="b" t="t" l="l"/>
            <a:pathLst>
              <a:path h="8942482" w="11908874">
                <a:moveTo>
                  <a:pt x="0" y="0"/>
                </a:moveTo>
                <a:lnTo>
                  <a:pt x="11908875" y="0"/>
                </a:lnTo>
                <a:lnTo>
                  <a:pt x="11908875" y="8942482"/>
                </a:lnTo>
                <a:lnTo>
                  <a:pt x="0" y="89424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02904" y="0"/>
            <a:ext cx="3793097" cy="4114800"/>
          </a:xfrm>
          <a:custGeom>
            <a:avLst/>
            <a:gdLst/>
            <a:ahLst/>
            <a:cxnLst/>
            <a:rect r="r" b="b" t="t" l="l"/>
            <a:pathLst>
              <a:path h="4114800" w="3793097">
                <a:moveTo>
                  <a:pt x="0" y="0"/>
                </a:moveTo>
                <a:lnTo>
                  <a:pt x="3793097" y="0"/>
                </a:lnTo>
                <a:lnTo>
                  <a:pt x="379309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-5400000">
            <a:off x="5258150" y="2447815"/>
            <a:ext cx="624581" cy="546508"/>
            <a:chOff x="0" y="0"/>
            <a:chExt cx="812800" cy="7112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71F37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27000" y="-6350"/>
              <a:ext cx="558800" cy="387350"/>
            </a:xfrm>
            <a:prstGeom prst="rect">
              <a:avLst/>
            </a:prstGeom>
          </p:spPr>
          <p:txBody>
            <a:bodyPr anchor="ctr" rtlCol="false" tIns="29419" lIns="29419" bIns="29419" rIns="29419"/>
            <a:lstStyle/>
            <a:p>
              <a:pPr algn="ctr">
                <a:lnSpc>
                  <a:spcPts val="3687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5400000">
            <a:off x="5258150" y="4465939"/>
            <a:ext cx="624581" cy="546508"/>
            <a:chOff x="0" y="0"/>
            <a:chExt cx="812800" cy="711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71F37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27000" y="-6350"/>
              <a:ext cx="558800" cy="387350"/>
            </a:xfrm>
            <a:prstGeom prst="rect">
              <a:avLst/>
            </a:prstGeom>
          </p:spPr>
          <p:txBody>
            <a:bodyPr anchor="ctr" rtlCol="false" tIns="29419" lIns="29419" bIns="29419" rIns="29419"/>
            <a:lstStyle/>
            <a:p>
              <a:pPr algn="ctr">
                <a:lnSpc>
                  <a:spcPts val="3687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5400000">
            <a:off x="5258150" y="3424628"/>
            <a:ext cx="624581" cy="546508"/>
            <a:chOff x="0" y="0"/>
            <a:chExt cx="812800" cy="7112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71F37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27000" y="-6350"/>
              <a:ext cx="558800" cy="387350"/>
            </a:xfrm>
            <a:prstGeom prst="rect">
              <a:avLst/>
            </a:prstGeom>
          </p:spPr>
          <p:txBody>
            <a:bodyPr anchor="ctr" rtlCol="false" tIns="29419" lIns="29419" bIns="29419" rIns="29419"/>
            <a:lstStyle/>
            <a:p>
              <a:pPr algn="ctr">
                <a:lnSpc>
                  <a:spcPts val="3687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5400000">
            <a:off x="5258150" y="5393949"/>
            <a:ext cx="624581" cy="546508"/>
            <a:chOff x="0" y="0"/>
            <a:chExt cx="812800" cy="7112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71F37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27000" y="-6350"/>
              <a:ext cx="558800" cy="387350"/>
            </a:xfrm>
            <a:prstGeom prst="rect">
              <a:avLst/>
            </a:prstGeom>
          </p:spPr>
          <p:txBody>
            <a:bodyPr anchor="ctr" rtlCol="false" tIns="29419" lIns="29419" bIns="29419" rIns="29419"/>
            <a:lstStyle/>
            <a:p>
              <a:pPr algn="ctr">
                <a:lnSpc>
                  <a:spcPts val="3687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-5400000">
            <a:off x="5258150" y="6366488"/>
            <a:ext cx="624581" cy="546508"/>
            <a:chOff x="0" y="0"/>
            <a:chExt cx="812800" cy="7112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71F37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127000" y="-6350"/>
              <a:ext cx="558800" cy="387350"/>
            </a:xfrm>
            <a:prstGeom prst="rect">
              <a:avLst/>
            </a:prstGeom>
          </p:spPr>
          <p:txBody>
            <a:bodyPr anchor="ctr" rtlCol="false" tIns="29419" lIns="29419" bIns="29419" rIns="29419"/>
            <a:lstStyle/>
            <a:p>
              <a:pPr algn="ctr">
                <a:lnSpc>
                  <a:spcPts val="3687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4041170" y="2340376"/>
            <a:ext cx="1013953" cy="761387"/>
          </a:xfrm>
          <a:custGeom>
            <a:avLst/>
            <a:gdLst/>
            <a:ahLst/>
            <a:cxnLst/>
            <a:rect r="r" b="b" t="t" l="l"/>
            <a:pathLst>
              <a:path h="761387" w="1013953">
                <a:moveTo>
                  <a:pt x="0" y="0"/>
                </a:moveTo>
                <a:lnTo>
                  <a:pt x="1013953" y="0"/>
                </a:lnTo>
                <a:lnTo>
                  <a:pt x="1013953" y="761387"/>
                </a:lnTo>
                <a:lnTo>
                  <a:pt x="0" y="7613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462093" y="155442"/>
            <a:ext cx="3363813" cy="748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>
                <a:solidFill>
                  <a:srgbClr val="071F37"/>
                </a:solidFill>
                <a:latin typeface="HK Modular"/>
                <a:ea typeface="HK Modular"/>
                <a:cs typeface="HK Modular"/>
                <a:sym typeface="HK Modular"/>
              </a:rPr>
              <a:t>SUMÁRIO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4041170" y="3248786"/>
            <a:ext cx="1013953" cy="761387"/>
          </a:xfrm>
          <a:custGeom>
            <a:avLst/>
            <a:gdLst/>
            <a:ahLst/>
            <a:cxnLst/>
            <a:rect r="r" b="b" t="t" l="l"/>
            <a:pathLst>
              <a:path h="761387" w="1013953">
                <a:moveTo>
                  <a:pt x="0" y="0"/>
                </a:moveTo>
                <a:lnTo>
                  <a:pt x="1013953" y="0"/>
                </a:lnTo>
                <a:lnTo>
                  <a:pt x="1013953" y="761387"/>
                </a:lnTo>
                <a:lnTo>
                  <a:pt x="0" y="7613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4041170" y="4290097"/>
            <a:ext cx="1013953" cy="761387"/>
          </a:xfrm>
          <a:custGeom>
            <a:avLst/>
            <a:gdLst/>
            <a:ahLst/>
            <a:cxnLst/>
            <a:rect r="r" b="b" t="t" l="l"/>
            <a:pathLst>
              <a:path h="761387" w="1013953">
                <a:moveTo>
                  <a:pt x="0" y="0"/>
                </a:moveTo>
                <a:lnTo>
                  <a:pt x="1013953" y="0"/>
                </a:lnTo>
                <a:lnTo>
                  <a:pt x="1013953" y="761387"/>
                </a:lnTo>
                <a:lnTo>
                  <a:pt x="0" y="7613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4041170" y="5286510"/>
            <a:ext cx="1013953" cy="761387"/>
          </a:xfrm>
          <a:custGeom>
            <a:avLst/>
            <a:gdLst/>
            <a:ahLst/>
            <a:cxnLst/>
            <a:rect r="r" b="b" t="t" l="l"/>
            <a:pathLst>
              <a:path h="761387" w="1013953">
                <a:moveTo>
                  <a:pt x="0" y="0"/>
                </a:moveTo>
                <a:lnTo>
                  <a:pt x="1013953" y="0"/>
                </a:lnTo>
                <a:lnTo>
                  <a:pt x="1013953" y="761387"/>
                </a:lnTo>
                <a:lnTo>
                  <a:pt x="0" y="7613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4041170" y="6193814"/>
            <a:ext cx="1013953" cy="761387"/>
          </a:xfrm>
          <a:custGeom>
            <a:avLst/>
            <a:gdLst/>
            <a:ahLst/>
            <a:cxnLst/>
            <a:rect r="r" b="b" t="t" l="l"/>
            <a:pathLst>
              <a:path h="761387" w="1013953">
                <a:moveTo>
                  <a:pt x="0" y="0"/>
                </a:moveTo>
                <a:lnTo>
                  <a:pt x="1013953" y="0"/>
                </a:lnTo>
                <a:lnTo>
                  <a:pt x="1013953" y="761387"/>
                </a:lnTo>
                <a:lnTo>
                  <a:pt x="0" y="7613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4335725" y="2363845"/>
            <a:ext cx="537088" cy="628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17"/>
              </a:lnSpc>
              <a:spcBef>
                <a:spcPct val="0"/>
              </a:spcBef>
            </a:pPr>
            <a:r>
              <a:rPr lang="en-US" sz="3584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279602" y="3272255"/>
            <a:ext cx="537088" cy="628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17"/>
              </a:lnSpc>
              <a:spcBef>
                <a:spcPct val="0"/>
              </a:spcBef>
            </a:pPr>
            <a:r>
              <a:rPr lang="en-US" sz="3584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279602" y="4313566"/>
            <a:ext cx="537088" cy="628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17"/>
              </a:lnSpc>
              <a:spcBef>
                <a:spcPct val="0"/>
              </a:spcBef>
            </a:pPr>
            <a:r>
              <a:rPr lang="en-US" sz="3584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279602" y="5280412"/>
            <a:ext cx="537088" cy="628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17"/>
              </a:lnSpc>
              <a:spcBef>
                <a:spcPct val="0"/>
              </a:spcBef>
            </a:pPr>
            <a:r>
              <a:rPr lang="en-US" sz="3584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279602" y="6209109"/>
            <a:ext cx="537088" cy="628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17"/>
              </a:lnSpc>
              <a:spcBef>
                <a:spcPct val="0"/>
              </a:spcBef>
            </a:pPr>
            <a:r>
              <a:rPr lang="en-US" sz="3584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326345" y="2380204"/>
            <a:ext cx="4978385" cy="67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39"/>
              </a:lnSpc>
            </a:pPr>
            <a:r>
              <a:rPr lang="en-US" sz="427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Apresentação Geral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326345" y="3357017"/>
            <a:ext cx="5420523" cy="67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39"/>
              </a:lnSpc>
            </a:pPr>
            <a:r>
              <a:rPr lang="en-US" sz="427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Pesquisa de Mercado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326345" y="4398328"/>
            <a:ext cx="8104038" cy="67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39"/>
              </a:lnSpc>
            </a:pPr>
            <a:r>
              <a:rPr lang="en-US" sz="427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Comparação Com Concorrentes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6326345" y="5304576"/>
            <a:ext cx="4124803" cy="67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39"/>
              </a:lnSpc>
            </a:pPr>
            <a:r>
              <a:rPr lang="en-US" sz="427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Funcionalidades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6326345" y="6298876"/>
            <a:ext cx="6748688" cy="67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39"/>
              </a:lnSpc>
            </a:pPr>
            <a:r>
              <a:rPr lang="en-US" sz="427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Apresentação do Protótipo</a:t>
            </a:r>
          </a:p>
        </p:txBody>
      </p:sp>
      <p:grpSp>
        <p:nvGrpSpPr>
          <p:cNvPr name="Group 39" id="39"/>
          <p:cNvGrpSpPr/>
          <p:nvPr/>
        </p:nvGrpSpPr>
        <p:grpSpPr>
          <a:xfrm rot="-5400000">
            <a:off x="5258150" y="7393405"/>
            <a:ext cx="624581" cy="546508"/>
            <a:chOff x="0" y="0"/>
            <a:chExt cx="812800" cy="7112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71F37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127000" y="-6350"/>
              <a:ext cx="558800" cy="387350"/>
            </a:xfrm>
            <a:prstGeom prst="rect">
              <a:avLst/>
            </a:prstGeom>
          </p:spPr>
          <p:txBody>
            <a:bodyPr anchor="ctr" rtlCol="false" tIns="29419" lIns="29419" bIns="29419" rIns="29419"/>
            <a:lstStyle/>
            <a:p>
              <a:pPr algn="ctr">
                <a:lnSpc>
                  <a:spcPts val="3687"/>
                </a:lnSpc>
              </a:pPr>
            </a:p>
          </p:txBody>
        </p:sp>
      </p:grpSp>
      <p:sp>
        <p:nvSpPr>
          <p:cNvPr name="Freeform 42" id="42"/>
          <p:cNvSpPr/>
          <p:nvPr/>
        </p:nvSpPr>
        <p:spPr>
          <a:xfrm flipH="false" flipV="false" rot="0">
            <a:off x="4041170" y="7220732"/>
            <a:ext cx="1013953" cy="761387"/>
          </a:xfrm>
          <a:custGeom>
            <a:avLst/>
            <a:gdLst/>
            <a:ahLst/>
            <a:cxnLst/>
            <a:rect r="r" b="b" t="t" l="l"/>
            <a:pathLst>
              <a:path h="761387" w="1013953">
                <a:moveTo>
                  <a:pt x="0" y="0"/>
                </a:moveTo>
                <a:lnTo>
                  <a:pt x="1013953" y="0"/>
                </a:lnTo>
                <a:lnTo>
                  <a:pt x="1013953" y="761387"/>
                </a:lnTo>
                <a:lnTo>
                  <a:pt x="0" y="7613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3" id="43"/>
          <p:cNvSpPr txBox="true"/>
          <p:nvPr/>
        </p:nvSpPr>
        <p:spPr>
          <a:xfrm rot="0">
            <a:off x="4279602" y="7236027"/>
            <a:ext cx="537088" cy="628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17"/>
              </a:lnSpc>
              <a:spcBef>
                <a:spcPct val="0"/>
              </a:spcBef>
            </a:pPr>
            <a:r>
              <a:rPr lang="en-US" sz="3584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6377819" y="7249679"/>
            <a:ext cx="3068829" cy="67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39"/>
              </a:lnSpc>
            </a:pPr>
            <a:r>
              <a:rPr lang="en-US" sz="427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Precificação</a:t>
            </a:r>
          </a:p>
        </p:txBody>
      </p:sp>
      <p:grpSp>
        <p:nvGrpSpPr>
          <p:cNvPr name="Group 45" id="45"/>
          <p:cNvGrpSpPr/>
          <p:nvPr/>
        </p:nvGrpSpPr>
        <p:grpSpPr>
          <a:xfrm rot="-5400000">
            <a:off x="5258150" y="8392917"/>
            <a:ext cx="624581" cy="546508"/>
            <a:chOff x="0" y="0"/>
            <a:chExt cx="812800" cy="7112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71F37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127000" y="-6350"/>
              <a:ext cx="558800" cy="387350"/>
            </a:xfrm>
            <a:prstGeom prst="rect">
              <a:avLst/>
            </a:prstGeom>
          </p:spPr>
          <p:txBody>
            <a:bodyPr anchor="ctr" rtlCol="false" tIns="29419" lIns="29419" bIns="29419" rIns="29419"/>
            <a:lstStyle/>
            <a:p>
              <a:pPr algn="ctr">
                <a:lnSpc>
                  <a:spcPts val="3687"/>
                </a:lnSpc>
              </a:pPr>
            </a:p>
          </p:txBody>
        </p:sp>
      </p:grpSp>
      <p:sp>
        <p:nvSpPr>
          <p:cNvPr name="Freeform 48" id="48"/>
          <p:cNvSpPr/>
          <p:nvPr/>
        </p:nvSpPr>
        <p:spPr>
          <a:xfrm flipH="false" flipV="false" rot="0">
            <a:off x="4041170" y="8220244"/>
            <a:ext cx="1013953" cy="761387"/>
          </a:xfrm>
          <a:custGeom>
            <a:avLst/>
            <a:gdLst/>
            <a:ahLst/>
            <a:cxnLst/>
            <a:rect r="r" b="b" t="t" l="l"/>
            <a:pathLst>
              <a:path h="761387" w="1013953">
                <a:moveTo>
                  <a:pt x="0" y="0"/>
                </a:moveTo>
                <a:lnTo>
                  <a:pt x="1013953" y="0"/>
                </a:lnTo>
                <a:lnTo>
                  <a:pt x="1013953" y="761387"/>
                </a:lnTo>
                <a:lnTo>
                  <a:pt x="0" y="7613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9" id="49"/>
          <p:cNvSpPr txBox="true"/>
          <p:nvPr/>
        </p:nvSpPr>
        <p:spPr>
          <a:xfrm rot="0">
            <a:off x="4279602" y="8235539"/>
            <a:ext cx="537088" cy="628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17"/>
              </a:lnSpc>
              <a:spcBef>
                <a:spcPct val="0"/>
              </a:spcBef>
            </a:pPr>
            <a:r>
              <a:rPr lang="en-US" sz="3584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6377819" y="8249191"/>
            <a:ext cx="2658787" cy="67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39"/>
              </a:lnSpc>
            </a:pPr>
            <a:r>
              <a:rPr lang="en-US" sz="4271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Conclusão</a:t>
            </a:r>
          </a:p>
        </p:txBody>
      </p:sp>
    </p:spTree>
  </p:cSld>
  <p:clrMapOvr>
    <a:masterClrMapping/>
  </p:clrMapOvr>
  <p:transition spd="med">
    <p:push dir="l"/>
  </p:transition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315474" y="809518"/>
            <a:ext cx="16097634" cy="9477482"/>
          </a:xfrm>
          <a:custGeom>
            <a:avLst/>
            <a:gdLst/>
            <a:ahLst/>
            <a:cxnLst/>
            <a:rect r="r" b="b" t="t" l="l"/>
            <a:pathLst>
              <a:path h="9477482" w="16097634">
                <a:moveTo>
                  <a:pt x="0" y="0"/>
                </a:moveTo>
                <a:lnTo>
                  <a:pt x="16097634" y="0"/>
                </a:lnTo>
                <a:lnTo>
                  <a:pt x="16097634" y="9477482"/>
                </a:lnTo>
                <a:lnTo>
                  <a:pt x="0" y="94774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DE EMAIL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30</a:t>
            </a:r>
          </a:p>
        </p:txBody>
      </p:sp>
    </p:spTree>
  </p:cSld>
  <p:clrMapOvr>
    <a:masterClrMapping/>
  </p:clrMapOvr>
  <p:transition spd="med">
    <p:push dir="l"/>
  </p:transition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580896" y="2220149"/>
            <a:ext cx="5689954" cy="7109117"/>
          </a:xfrm>
          <a:custGeom>
            <a:avLst/>
            <a:gdLst/>
            <a:ahLst/>
            <a:cxnLst/>
            <a:rect r="r" b="b" t="t" l="l"/>
            <a:pathLst>
              <a:path h="7109117" w="5689954">
                <a:moveTo>
                  <a:pt x="0" y="0"/>
                </a:moveTo>
                <a:lnTo>
                  <a:pt x="5689954" y="0"/>
                </a:lnTo>
                <a:lnTo>
                  <a:pt x="5689954" y="7109117"/>
                </a:lnTo>
                <a:lnTo>
                  <a:pt x="0" y="71091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0115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GATILHO DO EMAIL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31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8909409" y="3509446"/>
            <a:ext cx="932132" cy="699946"/>
          </a:xfrm>
          <a:custGeom>
            <a:avLst/>
            <a:gdLst/>
            <a:ahLst/>
            <a:cxnLst/>
            <a:rect r="r" b="b" t="t" l="l"/>
            <a:pathLst>
              <a:path h="699946" w="932132">
                <a:moveTo>
                  <a:pt x="0" y="0"/>
                </a:moveTo>
                <a:lnTo>
                  <a:pt x="932133" y="0"/>
                </a:lnTo>
                <a:lnTo>
                  <a:pt x="932133" y="699947"/>
                </a:lnTo>
                <a:lnTo>
                  <a:pt x="0" y="6999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8909409" y="5158251"/>
            <a:ext cx="932132" cy="699946"/>
          </a:xfrm>
          <a:custGeom>
            <a:avLst/>
            <a:gdLst/>
            <a:ahLst/>
            <a:cxnLst/>
            <a:rect r="r" b="b" t="t" l="l"/>
            <a:pathLst>
              <a:path h="699946" w="932132">
                <a:moveTo>
                  <a:pt x="0" y="0"/>
                </a:moveTo>
                <a:lnTo>
                  <a:pt x="932133" y="0"/>
                </a:lnTo>
                <a:lnTo>
                  <a:pt x="932133" y="699946"/>
                </a:lnTo>
                <a:lnTo>
                  <a:pt x="0" y="6999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8909409" y="7055163"/>
            <a:ext cx="932132" cy="699946"/>
          </a:xfrm>
          <a:custGeom>
            <a:avLst/>
            <a:gdLst/>
            <a:ahLst/>
            <a:cxnLst/>
            <a:rect r="r" b="b" t="t" l="l"/>
            <a:pathLst>
              <a:path h="699946" w="932132">
                <a:moveTo>
                  <a:pt x="0" y="0"/>
                </a:moveTo>
                <a:lnTo>
                  <a:pt x="932133" y="0"/>
                </a:lnTo>
                <a:lnTo>
                  <a:pt x="932133" y="699946"/>
                </a:lnTo>
                <a:lnTo>
                  <a:pt x="0" y="6999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0022756" y="3567997"/>
            <a:ext cx="2946797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Verifica o Gmail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933574" y="5211461"/>
            <a:ext cx="3967907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Checa a cada minuto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913556" y="7113714"/>
            <a:ext cx="451738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Pega os dados do Email</a:t>
            </a:r>
          </a:p>
        </p:txBody>
      </p:sp>
    </p:spTree>
  </p:cSld>
  <p:clrMapOvr>
    <a:masterClrMapping/>
  </p:clrMapOvr>
  <p:transition spd="med">
    <p:push dir="l"/>
  </p:transition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21700" y="785988"/>
            <a:ext cx="16137600" cy="9501012"/>
          </a:xfrm>
          <a:custGeom>
            <a:avLst/>
            <a:gdLst/>
            <a:ahLst/>
            <a:cxnLst/>
            <a:rect r="r" b="b" t="t" l="l"/>
            <a:pathLst>
              <a:path h="9501012" w="16137600">
                <a:moveTo>
                  <a:pt x="0" y="0"/>
                </a:moveTo>
                <a:lnTo>
                  <a:pt x="16137600" y="0"/>
                </a:lnTo>
                <a:lnTo>
                  <a:pt x="16137600" y="9501012"/>
                </a:lnTo>
                <a:lnTo>
                  <a:pt x="0" y="95010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DE EMAIL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32</a:t>
            </a:r>
          </a:p>
        </p:txBody>
      </p:sp>
    </p:spTree>
  </p:cSld>
  <p:clrMapOvr>
    <a:masterClrMapping/>
  </p:clrMapOvr>
  <p:transition spd="med">
    <p:push dir="l"/>
  </p:transition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976315" y="3548764"/>
            <a:ext cx="919580" cy="690521"/>
          </a:xfrm>
          <a:custGeom>
            <a:avLst/>
            <a:gdLst/>
            <a:ahLst/>
            <a:cxnLst/>
            <a:rect r="r" b="b" t="t" l="l"/>
            <a:pathLst>
              <a:path h="690521" w="919580">
                <a:moveTo>
                  <a:pt x="0" y="0"/>
                </a:moveTo>
                <a:lnTo>
                  <a:pt x="919579" y="0"/>
                </a:lnTo>
                <a:lnTo>
                  <a:pt x="919579" y="690521"/>
                </a:lnTo>
                <a:lnTo>
                  <a:pt x="0" y="69052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976315" y="5367792"/>
            <a:ext cx="919580" cy="690521"/>
          </a:xfrm>
          <a:custGeom>
            <a:avLst/>
            <a:gdLst/>
            <a:ahLst/>
            <a:cxnLst/>
            <a:rect r="r" b="b" t="t" l="l"/>
            <a:pathLst>
              <a:path h="690521" w="919580">
                <a:moveTo>
                  <a:pt x="0" y="0"/>
                </a:moveTo>
                <a:lnTo>
                  <a:pt x="919579" y="0"/>
                </a:lnTo>
                <a:lnTo>
                  <a:pt x="919579" y="690521"/>
                </a:lnTo>
                <a:lnTo>
                  <a:pt x="0" y="69052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092601" y="7324373"/>
            <a:ext cx="919580" cy="690521"/>
          </a:xfrm>
          <a:custGeom>
            <a:avLst/>
            <a:gdLst/>
            <a:ahLst/>
            <a:cxnLst/>
            <a:rect r="r" b="b" t="t" l="l"/>
            <a:pathLst>
              <a:path h="690521" w="919580">
                <a:moveTo>
                  <a:pt x="0" y="0"/>
                </a:moveTo>
                <a:lnTo>
                  <a:pt x="919580" y="0"/>
                </a:lnTo>
                <a:lnTo>
                  <a:pt x="919580" y="690521"/>
                </a:lnTo>
                <a:lnTo>
                  <a:pt x="0" y="69052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177725" y="2101718"/>
            <a:ext cx="6643556" cy="7276276"/>
          </a:xfrm>
          <a:custGeom>
            <a:avLst/>
            <a:gdLst/>
            <a:ahLst/>
            <a:cxnLst/>
            <a:rect r="r" b="b" t="t" l="l"/>
            <a:pathLst>
              <a:path h="7276276" w="6643556">
                <a:moveTo>
                  <a:pt x="0" y="0"/>
                </a:moveTo>
                <a:lnTo>
                  <a:pt x="6643556" y="0"/>
                </a:lnTo>
                <a:lnTo>
                  <a:pt x="6643556" y="7276276"/>
                </a:lnTo>
                <a:lnTo>
                  <a:pt x="0" y="727627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7707" y="538377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CLASSIFICADOR DE EMAIL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013289" y="3531206"/>
            <a:ext cx="4047738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Analisa o conteúdo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198655" y="5422233"/>
            <a:ext cx="6834307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Verifica se contém a palavra chave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107349" y="7344524"/>
            <a:ext cx="5027105" cy="574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6"/>
              </a:lnSpc>
              <a:spcBef>
                <a:spcPct val="0"/>
              </a:spcBef>
            </a:pPr>
            <a:r>
              <a:rPr lang="en-US" sz="327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Usa uma I.A. para análise</a:t>
            </a:r>
          </a:p>
        </p:txBody>
      </p:sp>
    </p:spTree>
  </p:cSld>
  <p:clrMapOvr>
    <a:masterClrMapping/>
  </p:clrMapOvr>
  <p:transition spd="med">
    <p:push dir="l"/>
  </p:transition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60569" y="808872"/>
            <a:ext cx="16098731" cy="9478128"/>
          </a:xfrm>
          <a:custGeom>
            <a:avLst/>
            <a:gdLst/>
            <a:ahLst/>
            <a:cxnLst/>
            <a:rect r="r" b="b" t="t" l="l"/>
            <a:pathLst>
              <a:path h="9478128" w="16098731">
                <a:moveTo>
                  <a:pt x="0" y="0"/>
                </a:moveTo>
                <a:lnTo>
                  <a:pt x="16098731" y="0"/>
                </a:lnTo>
                <a:lnTo>
                  <a:pt x="16098731" y="9478128"/>
                </a:lnTo>
                <a:lnTo>
                  <a:pt x="0" y="94781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DE EMAIL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34</a:t>
            </a:r>
          </a:p>
        </p:txBody>
      </p:sp>
    </p:spTree>
  </p:cSld>
  <p:clrMapOvr>
    <a:masterClrMapping/>
  </p:clrMapOvr>
  <p:transition spd="med">
    <p:push dir="l"/>
  </p:transition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726747" y="2986432"/>
            <a:ext cx="957180" cy="718755"/>
          </a:xfrm>
          <a:custGeom>
            <a:avLst/>
            <a:gdLst/>
            <a:ahLst/>
            <a:cxnLst/>
            <a:rect r="r" b="b" t="t" l="l"/>
            <a:pathLst>
              <a:path h="718755" w="957180">
                <a:moveTo>
                  <a:pt x="0" y="0"/>
                </a:moveTo>
                <a:lnTo>
                  <a:pt x="957179" y="0"/>
                </a:lnTo>
                <a:lnTo>
                  <a:pt x="957179" y="718755"/>
                </a:lnTo>
                <a:lnTo>
                  <a:pt x="0" y="7187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726747" y="4458632"/>
            <a:ext cx="957180" cy="718755"/>
          </a:xfrm>
          <a:custGeom>
            <a:avLst/>
            <a:gdLst/>
            <a:ahLst/>
            <a:cxnLst/>
            <a:rect r="r" b="b" t="t" l="l"/>
            <a:pathLst>
              <a:path h="718755" w="957180">
                <a:moveTo>
                  <a:pt x="0" y="0"/>
                </a:moveTo>
                <a:lnTo>
                  <a:pt x="957179" y="0"/>
                </a:lnTo>
                <a:lnTo>
                  <a:pt x="957179" y="718755"/>
                </a:lnTo>
                <a:lnTo>
                  <a:pt x="0" y="7187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726747" y="7460389"/>
            <a:ext cx="957180" cy="718755"/>
          </a:xfrm>
          <a:custGeom>
            <a:avLst/>
            <a:gdLst/>
            <a:ahLst/>
            <a:cxnLst/>
            <a:rect r="r" b="b" t="t" l="l"/>
            <a:pathLst>
              <a:path h="718755" w="957180">
                <a:moveTo>
                  <a:pt x="0" y="0"/>
                </a:moveTo>
                <a:lnTo>
                  <a:pt x="957179" y="0"/>
                </a:lnTo>
                <a:lnTo>
                  <a:pt x="957179" y="718755"/>
                </a:lnTo>
                <a:lnTo>
                  <a:pt x="0" y="7187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663381" y="1900647"/>
            <a:ext cx="8921579" cy="7236220"/>
          </a:xfrm>
          <a:custGeom>
            <a:avLst/>
            <a:gdLst/>
            <a:ahLst/>
            <a:cxnLst/>
            <a:rect r="r" b="b" t="t" l="l"/>
            <a:pathLst>
              <a:path h="7236220" w="8921579">
                <a:moveTo>
                  <a:pt x="0" y="0"/>
                </a:moveTo>
                <a:lnTo>
                  <a:pt x="8921578" y="0"/>
                </a:lnTo>
                <a:lnTo>
                  <a:pt x="8921578" y="7236220"/>
                </a:lnTo>
                <a:lnTo>
                  <a:pt x="0" y="72362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28788" y="42820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GERADOR DE EVENTOS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811621" y="4510703"/>
            <a:ext cx="431006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Gera o texto do evento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826801" y="3002285"/>
            <a:ext cx="5894071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Recebe os dados do Email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834987" y="7561842"/>
            <a:ext cx="7453946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Envia o evento formatado para frente 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9698406" y="5959510"/>
            <a:ext cx="957180" cy="718755"/>
          </a:xfrm>
          <a:custGeom>
            <a:avLst/>
            <a:gdLst/>
            <a:ahLst/>
            <a:cxnLst/>
            <a:rect r="r" b="b" t="t" l="l"/>
            <a:pathLst>
              <a:path h="718755" w="957180">
                <a:moveTo>
                  <a:pt x="0" y="0"/>
                </a:moveTo>
                <a:lnTo>
                  <a:pt x="957180" y="0"/>
                </a:lnTo>
                <a:lnTo>
                  <a:pt x="957180" y="718755"/>
                </a:lnTo>
                <a:lnTo>
                  <a:pt x="0" y="7187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841646" y="5973040"/>
            <a:ext cx="7146764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Cria o evento no Calendar</a:t>
            </a:r>
          </a:p>
        </p:txBody>
      </p:sp>
    </p:spTree>
  </p:cSld>
  <p:clrMapOvr>
    <a:masterClrMapping/>
  </p:clrMapOvr>
  <p:transition spd="med">
    <p:push dir="l"/>
  </p:transition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96853" y="803238"/>
            <a:ext cx="16316254" cy="9606195"/>
          </a:xfrm>
          <a:custGeom>
            <a:avLst/>
            <a:gdLst/>
            <a:ahLst/>
            <a:cxnLst/>
            <a:rect r="r" b="b" t="t" l="l"/>
            <a:pathLst>
              <a:path h="9606195" w="16316254">
                <a:moveTo>
                  <a:pt x="0" y="0"/>
                </a:moveTo>
                <a:lnTo>
                  <a:pt x="16316255" y="0"/>
                </a:lnTo>
                <a:lnTo>
                  <a:pt x="16316255" y="9606195"/>
                </a:lnTo>
                <a:lnTo>
                  <a:pt x="0" y="960619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DE EMAIL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36</a:t>
            </a:r>
          </a:p>
        </p:txBody>
      </p:sp>
    </p:spTree>
  </p:cSld>
  <p:clrMapOvr>
    <a:masterClrMapping/>
  </p:clrMapOvr>
  <p:transition spd="med">
    <p:push dir="l"/>
  </p:transition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510865" y="3836006"/>
            <a:ext cx="915772" cy="687661"/>
          </a:xfrm>
          <a:custGeom>
            <a:avLst/>
            <a:gdLst/>
            <a:ahLst/>
            <a:cxnLst/>
            <a:rect r="r" b="b" t="t" l="l"/>
            <a:pathLst>
              <a:path h="687661" w="915772">
                <a:moveTo>
                  <a:pt x="0" y="0"/>
                </a:moveTo>
                <a:lnTo>
                  <a:pt x="915772" y="0"/>
                </a:lnTo>
                <a:lnTo>
                  <a:pt x="915772" y="687661"/>
                </a:lnTo>
                <a:lnTo>
                  <a:pt x="0" y="6876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510865" y="5525442"/>
            <a:ext cx="915772" cy="687661"/>
          </a:xfrm>
          <a:custGeom>
            <a:avLst/>
            <a:gdLst/>
            <a:ahLst/>
            <a:cxnLst/>
            <a:rect r="r" b="b" t="t" l="l"/>
            <a:pathLst>
              <a:path h="687661" w="915772">
                <a:moveTo>
                  <a:pt x="0" y="0"/>
                </a:moveTo>
                <a:lnTo>
                  <a:pt x="915772" y="0"/>
                </a:lnTo>
                <a:lnTo>
                  <a:pt x="915772" y="687661"/>
                </a:lnTo>
                <a:lnTo>
                  <a:pt x="0" y="6876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510865" y="7320563"/>
            <a:ext cx="915772" cy="687661"/>
          </a:xfrm>
          <a:custGeom>
            <a:avLst/>
            <a:gdLst/>
            <a:ahLst/>
            <a:cxnLst/>
            <a:rect r="r" b="b" t="t" l="l"/>
            <a:pathLst>
              <a:path h="687661" w="915772">
                <a:moveTo>
                  <a:pt x="0" y="0"/>
                </a:moveTo>
                <a:lnTo>
                  <a:pt x="915772" y="0"/>
                </a:lnTo>
                <a:lnTo>
                  <a:pt x="915772" y="687661"/>
                </a:lnTo>
                <a:lnTo>
                  <a:pt x="0" y="6876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960690" y="2262481"/>
            <a:ext cx="7234390" cy="7103806"/>
          </a:xfrm>
          <a:custGeom>
            <a:avLst/>
            <a:gdLst/>
            <a:ahLst/>
            <a:cxnLst/>
            <a:rect r="r" b="b" t="t" l="l"/>
            <a:pathLst>
              <a:path h="7103806" w="7234390">
                <a:moveTo>
                  <a:pt x="0" y="0"/>
                </a:moveTo>
                <a:lnTo>
                  <a:pt x="7234391" y="0"/>
                </a:lnTo>
                <a:lnTo>
                  <a:pt x="7234391" y="7103806"/>
                </a:lnTo>
                <a:lnTo>
                  <a:pt x="0" y="71038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GERADOR DE EVENTOS DE ALARME 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37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639747" y="3868858"/>
            <a:ext cx="49911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Mesmo padrão do anterior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590336" y="5657822"/>
            <a:ext cx="503946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Gera um Evento de alarme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590336" y="7356253"/>
            <a:ext cx="733097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Sempre no dia final do evento original</a:t>
            </a:r>
          </a:p>
        </p:txBody>
      </p:sp>
    </p:spTree>
  </p:cSld>
  <p:clrMapOvr>
    <a:masterClrMapping/>
  </p:clrMapOvr>
  <p:transition spd="med">
    <p:push dir="l"/>
  </p:transition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60038" y="855992"/>
            <a:ext cx="16299262" cy="9596190"/>
          </a:xfrm>
          <a:custGeom>
            <a:avLst/>
            <a:gdLst/>
            <a:ahLst/>
            <a:cxnLst/>
            <a:rect r="r" b="b" t="t" l="l"/>
            <a:pathLst>
              <a:path h="9596190" w="16299262">
                <a:moveTo>
                  <a:pt x="0" y="0"/>
                </a:moveTo>
                <a:lnTo>
                  <a:pt x="16299262" y="0"/>
                </a:lnTo>
                <a:lnTo>
                  <a:pt x="16299262" y="9596191"/>
                </a:lnTo>
                <a:lnTo>
                  <a:pt x="0" y="95961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DE EMAIL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38</a:t>
            </a:r>
          </a:p>
        </p:txBody>
      </p:sp>
    </p:spTree>
  </p:cSld>
  <p:clrMapOvr>
    <a:masterClrMapping/>
  </p:clrMapOvr>
  <p:transition spd="med">
    <p:push dir="l"/>
  </p:transition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195081" y="3717614"/>
            <a:ext cx="930632" cy="698820"/>
          </a:xfrm>
          <a:custGeom>
            <a:avLst/>
            <a:gdLst/>
            <a:ahLst/>
            <a:cxnLst/>
            <a:rect r="r" b="b" t="t" l="l"/>
            <a:pathLst>
              <a:path h="698820" w="930632">
                <a:moveTo>
                  <a:pt x="0" y="0"/>
                </a:moveTo>
                <a:lnTo>
                  <a:pt x="930631" y="0"/>
                </a:lnTo>
                <a:lnTo>
                  <a:pt x="930631" y="698819"/>
                </a:lnTo>
                <a:lnTo>
                  <a:pt x="0" y="6988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011277" y="2665350"/>
            <a:ext cx="6976451" cy="6044752"/>
          </a:xfrm>
          <a:custGeom>
            <a:avLst/>
            <a:gdLst/>
            <a:ahLst/>
            <a:cxnLst/>
            <a:rect r="r" b="b" t="t" l="l"/>
            <a:pathLst>
              <a:path h="6044752" w="6976451">
                <a:moveTo>
                  <a:pt x="0" y="0"/>
                </a:moveTo>
                <a:lnTo>
                  <a:pt x="6976451" y="0"/>
                </a:lnTo>
                <a:lnTo>
                  <a:pt x="6976451" y="6044752"/>
                </a:lnTo>
                <a:lnTo>
                  <a:pt x="0" y="60447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8794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28788" y="65680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ADICIONADOR DE RÓTULO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39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33722" y="3771896"/>
            <a:ext cx="5938135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Adiciona a label de Importante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9195081" y="6161025"/>
            <a:ext cx="930632" cy="698820"/>
          </a:xfrm>
          <a:custGeom>
            <a:avLst/>
            <a:gdLst/>
            <a:ahLst/>
            <a:cxnLst/>
            <a:rect r="r" b="b" t="t" l="l"/>
            <a:pathLst>
              <a:path h="698820" w="930632">
                <a:moveTo>
                  <a:pt x="0" y="0"/>
                </a:moveTo>
                <a:lnTo>
                  <a:pt x="930631" y="0"/>
                </a:lnTo>
                <a:lnTo>
                  <a:pt x="930631" y="698820"/>
                </a:lnTo>
                <a:lnTo>
                  <a:pt x="0" y="6988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0333722" y="6336265"/>
            <a:ext cx="7241919" cy="547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6"/>
              </a:lnSpc>
              <a:spcBef>
                <a:spcPct val="0"/>
              </a:spcBef>
            </a:pPr>
            <a:r>
              <a:rPr lang="en-US" sz="321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Facilita a organização dos emails</a:t>
            </a:r>
          </a:p>
        </p:txBody>
      </p:sp>
    </p:spTree>
  </p:cSld>
  <p:clrMapOvr>
    <a:masterClrMapping/>
  </p:clrMapOvr>
  <p:transition spd="med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61862" y="8164257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60029" y="2144849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50591" y="6026735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0" y="0"/>
                </a:moveTo>
                <a:lnTo>
                  <a:pt x="7011910" y="0"/>
                </a:lnTo>
                <a:lnTo>
                  <a:pt x="7011910" y="4640609"/>
                </a:lnTo>
                <a:lnTo>
                  <a:pt x="0" y="46406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24513" y="3949839"/>
            <a:ext cx="15962704" cy="2867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47"/>
              </a:lnSpc>
            </a:pPr>
            <a:r>
              <a:rPr lang="en-US" sz="1041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APRESENTAÇÃO GERAL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0">
            <a:off x="-2381442" y="-175456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7011910" y="4640610"/>
                </a:moveTo>
                <a:lnTo>
                  <a:pt x="0" y="4640610"/>
                </a:lnTo>
                <a:lnTo>
                  <a:pt x="0" y="0"/>
                </a:lnTo>
                <a:lnTo>
                  <a:pt x="7011910" y="0"/>
                </a:lnTo>
                <a:lnTo>
                  <a:pt x="7011910" y="464061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</a:p>
        </p:txBody>
      </p:sp>
    </p:spTree>
  </p:cSld>
  <p:clrMapOvr>
    <a:masterClrMapping/>
  </p:clrMapOvr>
  <p:transition spd="med">
    <p:push dir="l"/>
  </p:transition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827621"/>
            <a:ext cx="16230600" cy="9555766"/>
          </a:xfrm>
          <a:custGeom>
            <a:avLst/>
            <a:gdLst/>
            <a:ahLst/>
            <a:cxnLst/>
            <a:rect r="r" b="b" t="t" l="l"/>
            <a:pathLst>
              <a:path h="9555766" w="16230600">
                <a:moveTo>
                  <a:pt x="0" y="0"/>
                </a:moveTo>
                <a:lnTo>
                  <a:pt x="16230600" y="0"/>
                </a:lnTo>
                <a:lnTo>
                  <a:pt x="16230600" y="9555766"/>
                </a:lnTo>
                <a:lnTo>
                  <a:pt x="0" y="9555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DE EMAIL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40</a:t>
            </a:r>
          </a:p>
        </p:txBody>
      </p:sp>
    </p:spTree>
  </p:cSld>
  <p:clrMapOvr>
    <a:masterClrMapping/>
  </p:clrMapOvr>
  <p:transition spd="med">
    <p:push dir="l"/>
  </p:transition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015565" y="3520362"/>
            <a:ext cx="926289" cy="695559"/>
          </a:xfrm>
          <a:custGeom>
            <a:avLst/>
            <a:gdLst/>
            <a:ahLst/>
            <a:cxnLst/>
            <a:rect r="r" b="b" t="t" l="l"/>
            <a:pathLst>
              <a:path h="695559" w="926289">
                <a:moveTo>
                  <a:pt x="0" y="0"/>
                </a:moveTo>
                <a:lnTo>
                  <a:pt x="926290" y="0"/>
                </a:lnTo>
                <a:lnTo>
                  <a:pt x="926290" y="695559"/>
                </a:lnTo>
                <a:lnTo>
                  <a:pt x="0" y="6955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048986" y="5483476"/>
            <a:ext cx="926289" cy="695559"/>
          </a:xfrm>
          <a:custGeom>
            <a:avLst/>
            <a:gdLst/>
            <a:ahLst/>
            <a:cxnLst/>
            <a:rect r="r" b="b" t="t" l="l"/>
            <a:pathLst>
              <a:path h="695559" w="926289">
                <a:moveTo>
                  <a:pt x="0" y="0"/>
                </a:moveTo>
                <a:lnTo>
                  <a:pt x="926289" y="0"/>
                </a:lnTo>
                <a:lnTo>
                  <a:pt x="926289" y="695559"/>
                </a:lnTo>
                <a:lnTo>
                  <a:pt x="0" y="6955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048986" y="7264666"/>
            <a:ext cx="926289" cy="695559"/>
          </a:xfrm>
          <a:custGeom>
            <a:avLst/>
            <a:gdLst/>
            <a:ahLst/>
            <a:cxnLst/>
            <a:rect r="r" b="b" t="t" l="l"/>
            <a:pathLst>
              <a:path h="695559" w="926289">
                <a:moveTo>
                  <a:pt x="0" y="0"/>
                </a:moveTo>
                <a:lnTo>
                  <a:pt x="926289" y="0"/>
                </a:lnTo>
                <a:lnTo>
                  <a:pt x="926289" y="695559"/>
                </a:lnTo>
                <a:lnTo>
                  <a:pt x="0" y="6955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606597" y="2429256"/>
            <a:ext cx="5446943" cy="7001314"/>
          </a:xfrm>
          <a:custGeom>
            <a:avLst/>
            <a:gdLst/>
            <a:ahLst/>
            <a:cxnLst/>
            <a:rect r="r" b="b" t="t" l="l"/>
            <a:pathLst>
              <a:path h="7001314" w="5446943">
                <a:moveTo>
                  <a:pt x="0" y="0"/>
                </a:moveTo>
                <a:lnTo>
                  <a:pt x="5446943" y="0"/>
                </a:lnTo>
                <a:lnTo>
                  <a:pt x="5446943" y="7001315"/>
                </a:lnTo>
                <a:lnTo>
                  <a:pt x="0" y="700131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GERADOR DE NOTIFICAÇÃO DO EMAIL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20558" y="3561088"/>
            <a:ext cx="5341739" cy="547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6"/>
              </a:lnSpc>
              <a:spcBef>
                <a:spcPct val="0"/>
              </a:spcBef>
            </a:pPr>
            <a:r>
              <a:rPr lang="en-US" sz="319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Analisa o conteúdo </a:t>
            </a:r>
            <a:r>
              <a:rPr lang="en-US" sz="319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do email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120558" y="5524202"/>
            <a:ext cx="5171480" cy="547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6"/>
              </a:lnSpc>
              <a:spcBef>
                <a:spcPct val="0"/>
              </a:spcBef>
            </a:pPr>
            <a:r>
              <a:rPr lang="en-US" sz="319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Extrai os dados necessários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120558" y="7330117"/>
            <a:ext cx="3376761" cy="547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6"/>
              </a:lnSpc>
              <a:spcBef>
                <a:spcPct val="0"/>
              </a:spcBef>
            </a:pPr>
            <a:r>
              <a:rPr lang="en-US" sz="319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Gera a notificação</a:t>
            </a:r>
          </a:p>
        </p:txBody>
      </p:sp>
    </p:spTree>
  </p:cSld>
  <p:clrMapOvr>
    <a:masterClrMapping/>
  </p:clrMapOvr>
  <p:transition spd="med">
    <p:push dir="l"/>
  </p:transition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DE EMAIL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183194" y="909998"/>
            <a:ext cx="16023773" cy="9377002"/>
          </a:xfrm>
          <a:custGeom>
            <a:avLst/>
            <a:gdLst/>
            <a:ahLst/>
            <a:cxnLst/>
            <a:rect r="r" b="b" t="t" l="l"/>
            <a:pathLst>
              <a:path h="9377002" w="16023773">
                <a:moveTo>
                  <a:pt x="0" y="0"/>
                </a:moveTo>
                <a:lnTo>
                  <a:pt x="16023773" y="0"/>
                </a:lnTo>
                <a:lnTo>
                  <a:pt x="16023773" y="9377002"/>
                </a:lnTo>
                <a:lnTo>
                  <a:pt x="0" y="93770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607"/>
            </a:stretch>
          </a:blipFill>
        </p:spPr>
      </p:sp>
    </p:spTree>
  </p:cSld>
  <p:clrMapOvr>
    <a:masterClrMapping/>
  </p:clrMapOvr>
  <p:transition spd="med">
    <p:push dir="l"/>
  </p:transition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195081" y="3666773"/>
            <a:ext cx="921906" cy="692268"/>
          </a:xfrm>
          <a:custGeom>
            <a:avLst/>
            <a:gdLst/>
            <a:ahLst/>
            <a:cxnLst/>
            <a:rect r="r" b="b" t="t" l="l"/>
            <a:pathLst>
              <a:path h="692268" w="921906">
                <a:moveTo>
                  <a:pt x="0" y="0"/>
                </a:moveTo>
                <a:lnTo>
                  <a:pt x="921906" y="0"/>
                </a:lnTo>
                <a:lnTo>
                  <a:pt x="921906" y="692268"/>
                </a:lnTo>
                <a:lnTo>
                  <a:pt x="0" y="6922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195081" y="5623585"/>
            <a:ext cx="921906" cy="692268"/>
          </a:xfrm>
          <a:custGeom>
            <a:avLst/>
            <a:gdLst/>
            <a:ahLst/>
            <a:cxnLst/>
            <a:rect r="r" b="b" t="t" l="l"/>
            <a:pathLst>
              <a:path h="692268" w="921906">
                <a:moveTo>
                  <a:pt x="0" y="0"/>
                </a:moveTo>
                <a:lnTo>
                  <a:pt x="921906" y="0"/>
                </a:lnTo>
                <a:lnTo>
                  <a:pt x="921906" y="692268"/>
                </a:lnTo>
                <a:lnTo>
                  <a:pt x="0" y="6922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195081" y="7581332"/>
            <a:ext cx="921906" cy="692268"/>
          </a:xfrm>
          <a:custGeom>
            <a:avLst/>
            <a:gdLst/>
            <a:ahLst/>
            <a:cxnLst/>
            <a:rect r="r" b="b" t="t" l="l"/>
            <a:pathLst>
              <a:path h="692268" w="921906">
                <a:moveTo>
                  <a:pt x="0" y="0"/>
                </a:moveTo>
                <a:lnTo>
                  <a:pt x="921906" y="0"/>
                </a:lnTo>
                <a:lnTo>
                  <a:pt x="921906" y="692268"/>
                </a:lnTo>
                <a:lnTo>
                  <a:pt x="0" y="6922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590625" y="1982024"/>
            <a:ext cx="8449221" cy="7597603"/>
          </a:xfrm>
          <a:custGeom>
            <a:avLst/>
            <a:gdLst/>
            <a:ahLst/>
            <a:cxnLst/>
            <a:rect r="r" b="b" t="t" l="l"/>
            <a:pathLst>
              <a:path h="7597603" w="8449221">
                <a:moveTo>
                  <a:pt x="0" y="0"/>
                </a:moveTo>
                <a:lnTo>
                  <a:pt x="8449221" y="0"/>
                </a:lnTo>
                <a:lnTo>
                  <a:pt x="8449221" y="7597603"/>
                </a:lnTo>
                <a:lnTo>
                  <a:pt x="0" y="75976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3505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28788" y="3710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ENVIO DE NOTIFICAÇÕES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61582" y="3463642"/>
            <a:ext cx="7574427" cy="1038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6"/>
              </a:lnSpc>
              <a:spcBef>
                <a:spcPct val="0"/>
              </a:spcBef>
            </a:pPr>
            <a:r>
              <a:rPr lang="en-US" sz="298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Envia a notificação para o grupo do Telegram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424200" y="5420454"/>
            <a:ext cx="7411809" cy="1038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6"/>
              </a:lnSpc>
              <a:spcBef>
                <a:spcPct val="0"/>
              </a:spcBef>
            </a:pPr>
            <a:r>
              <a:rPr lang="en-US" sz="298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Envia individualmente a notificação no Whatsapp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424200" y="7636742"/>
            <a:ext cx="7151440" cy="514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6"/>
              </a:lnSpc>
              <a:spcBef>
                <a:spcPct val="0"/>
              </a:spcBef>
            </a:pPr>
            <a:r>
              <a:rPr lang="en-US" sz="298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Roda por todos os números cadastrados</a:t>
            </a:r>
          </a:p>
        </p:txBody>
      </p:sp>
    </p:spTree>
  </p:cSld>
  <p:clrMapOvr>
    <a:masterClrMapping/>
  </p:clrMapOvr>
  <p:transition spd="med">
    <p:push dir="l"/>
  </p:transition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>
                  <p14:trim st="6640.0000" end="5930.0000"/>
                </p14:media>
              </p:ext>
            </p:extLst>
          </p:nvPr>
        </p:nvPicPr>
        <p:blipFill>
          <a:blip r:embed="rId5"/>
          <a:srcRect l="18588" t="73183" r="35712" b="0"/>
          <a:stretch>
            <a:fillRect/>
          </a:stretch>
        </p:blipFill>
        <p:spPr>
          <a:xfrm flipH="false" flipV="false" rot="0">
            <a:off x="442170" y="2327701"/>
            <a:ext cx="17393840" cy="5741398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228788" y="3710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VÍDEO DE EXEMPLO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44</a:t>
            </a:r>
          </a:p>
        </p:txBody>
      </p:sp>
    </p:spTree>
  </p:cSld>
  <p:clrMapOvr>
    <a:masterClrMapping/>
  </p:clrMapOvr>
  <p:transition spd="med">
    <p:push dir="l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559008" y="46256"/>
            <a:ext cx="4652586" cy="4652586"/>
          </a:xfrm>
          <a:custGeom>
            <a:avLst/>
            <a:gdLst/>
            <a:ahLst/>
            <a:cxnLst/>
            <a:rect r="r" b="b" t="t" l="l"/>
            <a:pathLst>
              <a:path h="4652586" w="4652586">
                <a:moveTo>
                  <a:pt x="0" y="0"/>
                </a:moveTo>
                <a:lnTo>
                  <a:pt x="4652586" y="0"/>
                </a:lnTo>
                <a:lnTo>
                  <a:pt x="4652586" y="4652586"/>
                </a:lnTo>
                <a:lnTo>
                  <a:pt x="0" y="46525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5824" y="4299917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NOTIFICAÇÃO PELO GOOGLE CALENDAR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45</a:t>
            </a:r>
          </a:p>
        </p:txBody>
      </p:sp>
    </p:spTree>
  </p:cSld>
  <p:clrMapOvr>
    <a:masterClrMapping/>
  </p:clrMapOvr>
  <p:transition spd="med">
    <p:push dir="l"/>
  </p:transition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79992" y="1243779"/>
            <a:ext cx="15728016" cy="8335849"/>
          </a:xfrm>
          <a:custGeom>
            <a:avLst/>
            <a:gdLst/>
            <a:ahLst/>
            <a:cxnLst/>
            <a:rect r="r" b="b" t="t" l="l"/>
            <a:pathLst>
              <a:path h="8335849" w="15728016">
                <a:moveTo>
                  <a:pt x="0" y="0"/>
                </a:moveTo>
                <a:lnTo>
                  <a:pt x="15728016" y="0"/>
                </a:lnTo>
                <a:lnTo>
                  <a:pt x="15728016" y="8335848"/>
                </a:lnTo>
                <a:lnTo>
                  <a:pt x="0" y="83358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0" y="209134"/>
            <a:ext cx="18161374" cy="820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28"/>
              </a:lnSpc>
            </a:pPr>
            <a:r>
              <a:rPr lang="en-US" b="true" sz="58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NOTIFICAÇÃO DO CALENDAR - N8N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46</a:t>
            </a:r>
          </a:p>
        </p:txBody>
      </p:sp>
    </p:spTree>
  </p:cSld>
  <p:clrMapOvr>
    <a:masterClrMapping/>
  </p:clrMapOvr>
  <p:transition spd="med">
    <p:push dir="l"/>
  </p:transition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42170" y="2372549"/>
            <a:ext cx="16134487" cy="6473963"/>
          </a:xfrm>
          <a:custGeom>
            <a:avLst/>
            <a:gdLst/>
            <a:ahLst/>
            <a:cxnLst/>
            <a:rect r="r" b="b" t="t" l="l"/>
            <a:pathLst>
              <a:path h="6473963" w="16134487">
                <a:moveTo>
                  <a:pt x="0" y="0"/>
                </a:moveTo>
                <a:lnTo>
                  <a:pt x="16134487" y="0"/>
                </a:lnTo>
                <a:lnTo>
                  <a:pt x="16134487" y="6473963"/>
                </a:lnTo>
                <a:lnTo>
                  <a:pt x="0" y="64739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DO CALENDAR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47</a:t>
            </a:r>
          </a:p>
        </p:txBody>
      </p:sp>
    </p:spTree>
  </p:cSld>
  <p:clrMapOvr>
    <a:masterClrMapping/>
  </p:clrMapOvr>
  <p:transition spd="med">
    <p:push dir="l"/>
  </p:transition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919553" y="3511415"/>
            <a:ext cx="923524" cy="693482"/>
          </a:xfrm>
          <a:custGeom>
            <a:avLst/>
            <a:gdLst/>
            <a:ahLst/>
            <a:cxnLst/>
            <a:rect r="r" b="b" t="t" l="l"/>
            <a:pathLst>
              <a:path h="693482" w="923524">
                <a:moveTo>
                  <a:pt x="0" y="0"/>
                </a:moveTo>
                <a:lnTo>
                  <a:pt x="923523" y="0"/>
                </a:lnTo>
                <a:lnTo>
                  <a:pt x="923523" y="693483"/>
                </a:lnTo>
                <a:lnTo>
                  <a:pt x="0" y="6934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919553" y="5471660"/>
            <a:ext cx="923524" cy="693482"/>
          </a:xfrm>
          <a:custGeom>
            <a:avLst/>
            <a:gdLst/>
            <a:ahLst/>
            <a:cxnLst/>
            <a:rect r="r" b="b" t="t" l="l"/>
            <a:pathLst>
              <a:path h="693482" w="923524">
                <a:moveTo>
                  <a:pt x="0" y="0"/>
                </a:moveTo>
                <a:lnTo>
                  <a:pt x="923523" y="0"/>
                </a:lnTo>
                <a:lnTo>
                  <a:pt x="923523" y="693483"/>
                </a:lnTo>
                <a:lnTo>
                  <a:pt x="0" y="6934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919553" y="7432841"/>
            <a:ext cx="923524" cy="693482"/>
          </a:xfrm>
          <a:custGeom>
            <a:avLst/>
            <a:gdLst/>
            <a:ahLst/>
            <a:cxnLst/>
            <a:rect r="r" b="b" t="t" l="l"/>
            <a:pathLst>
              <a:path h="693482" w="923524">
                <a:moveTo>
                  <a:pt x="0" y="0"/>
                </a:moveTo>
                <a:lnTo>
                  <a:pt x="923523" y="0"/>
                </a:lnTo>
                <a:lnTo>
                  <a:pt x="923523" y="693483"/>
                </a:lnTo>
                <a:lnTo>
                  <a:pt x="0" y="6934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716343" y="2108236"/>
            <a:ext cx="5718719" cy="3729457"/>
          </a:xfrm>
          <a:custGeom>
            <a:avLst/>
            <a:gdLst/>
            <a:ahLst/>
            <a:cxnLst/>
            <a:rect r="r" b="b" t="t" l="l"/>
            <a:pathLst>
              <a:path h="3729457" w="5718719">
                <a:moveTo>
                  <a:pt x="0" y="0"/>
                </a:moveTo>
                <a:lnTo>
                  <a:pt x="5718719" y="0"/>
                </a:lnTo>
                <a:lnTo>
                  <a:pt x="5718719" y="3729457"/>
                </a:lnTo>
                <a:lnTo>
                  <a:pt x="0" y="37294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4392" t="-36556" r="0" b="-33597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716343" y="5927204"/>
            <a:ext cx="5737247" cy="3968661"/>
          </a:xfrm>
          <a:custGeom>
            <a:avLst/>
            <a:gdLst/>
            <a:ahLst/>
            <a:cxnLst/>
            <a:rect r="r" b="b" t="t" l="l"/>
            <a:pathLst>
              <a:path h="3968661" w="5737247">
                <a:moveTo>
                  <a:pt x="0" y="0"/>
                </a:moveTo>
                <a:lnTo>
                  <a:pt x="5737247" y="0"/>
                </a:lnTo>
                <a:lnTo>
                  <a:pt x="5737247" y="3968662"/>
                </a:lnTo>
                <a:lnTo>
                  <a:pt x="0" y="39686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957" t="-13073" r="-895" b="-12205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48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50829" y="3531206"/>
            <a:ext cx="389527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Verifica o Calendário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150829" y="5511379"/>
            <a:ext cx="742481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Sinaliza quando o evento acaba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150829" y="7472560"/>
            <a:ext cx="6285208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Verifica se algum evento se inicia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GATILHOS DE NOTIFICAÇÃO DO CALENDAR</a:t>
            </a:r>
          </a:p>
        </p:txBody>
      </p:sp>
    </p:spTree>
  </p:cSld>
  <p:clrMapOvr>
    <a:masterClrMapping/>
  </p:clrMapOvr>
  <p:transition spd="med">
    <p:push dir="l"/>
  </p:transition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2128843"/>
            <a:ext cx="17030512" cy="6833493"/>
          </a:xfrm>
          <a:custGeom>
            <a:avLst/>
            <a:gdLst/>
            <a:ahLst/>
            <a:cxnLst/>
            <a:rect r="r" b="b" t="t" l="l"/>
            <a:pathLst>
              <a:path h="6833493" w="17030512">
                <a:moveTo>
                  <a:pt x="0" y="0"/>
                </a:moveTo>
                <a:lnTo>
                  <a:pt x="17030512" y="0"/>
                </a:lnTo>
                <a:lnTo>
                  <a:pt x="17030512" y="6833493"/>
                </a:lnTo>
                <a:lnTo>
                  <a:pt x="0" y="68334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DO CALENDAR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49</a:t>
            </a:r>
          </a:p>
        </p:txBody>
      </p:sp>
    </p:spTree>
  </p:cSld>
  <p:clrMapOvr>
    <a:masterClrMapping/>
  </p:clrMapOvr>
  <p:transition spd="med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854206" y="4933014"/>
            <a:ext cx="6712940" cy="4646613"/>
          </a:xfrm>
          <a:custGeom>
            <a:avLst/>
            <a:gdLst/>
            <a:ahLst/>
            <a:cxnLst/>
            <a:rect r="r" b="b" t="t" l="l"/>
            <a:pathLst>
              <a:path h="4646613" w="6712940">
                <a:moveTo>
                  <a:pt x="0" y="0"/>
                </a:moveTo>
                <a:lnTo>
                  <a:pt x="6712940" y="0"/>
                </a:lnTo>
                <a:lnTo>
                  <a:pt x="6712940" y="4646613"/>
                </a:lnTo>
                <a:lnTo>
                  <a:pt x="0" y="46466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4933014"/>
            <a:ext cx="6712940" cy="4646613"/>
          </a:xfrm>
          <a:custGeom>
            <a:avLst/>
            <a:gdLst/>
            <a:ahLst/>
            <a:cxnLst/>
            <a:rect r="r" b="b" t="t" l="l"/>
            <a:pathLst>
              <a:path h="4646613" w="6712940">
                <a:moveTo>
                  <a:pt x="0" y="0"/>
                </a:moveTo>
                <a:lnTo>
                  <a:pt x="6712940" y="0"/>
                </a:lnTo>
                <a:lnTo>
                  <a:pt x="6712940" y="4646613"/>
                </a:lnTo>
                <a:lnTo>
                  <a:pt x="0" y="46466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985" r="0" b="-636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93857" y="389447"/>
            <a:ext cx="1880631" cy="1840668"/>
          </a:xfrm>
          <a:custGeom>
            <a:avLst/>
            <a:gdLst/>
            <a:ahLst/>
            <a:cxnLst/>
            <a:rect r="r" b="b" t="t" l="l"/>
            <a:pathLst>
              <a:path h="1840668" w="1880631">
                <a:moveTo>
                  <a:pt x="0" y="0"/>
                </a:moveTo>
                <a:lnTo>
                  <a:pt x="1880632" y="0"/>
                </a:lnTo>
                <a:lnTo>
                  <a:pt x="1880632" y="1840667"/>
                </a:lnTo>
                <a:lnTo>
                  <a:pt x="0" y="184066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07897" y="1997963"/>
            <a:ext cx="14072206" cy="2425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45"/>
              </a:lnSpc>
              <a:spcBef>
                <a:spcPct val="0"/>
              </a:spcBef>
            </a:pPr>
            <a:r>
              <a:rPr lang="en-US" sz="274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Com o aumento da carga de trabalho acadêmico e a necessidade de gerenciar múltiplas tarefas, muitos alunos enfrentam dificuldades em manter-se organizados e cumprir prazos. A falta de um sistema integrado que centralize todas as informações e lembretes pode levar a atrasos, esquecimentos e, consequentemente, ao baixo desempenho acadêmico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37589" y="667972"/>
            <a:ext cx="11028326" cy="863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APRESENTAÇÃO</a:t>
            </a:r>
          </a:p>
        </p:txBody>
      </p:sp>
    </p:spTree>
  </p:cSld>
  <p:clrMapOvr>
    <a:masterClrMapping/>
  </p:clrMapOvr>
  <p:transition spd="med">
    <p:push dir="l"/>
  </p:transition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144000" y="3988406"/>
            <a:ext cx="926459" cy="695687"/>
          </a:xfrm>
          <a:custGeom>
            <a:avLst/>
            <a:gdLst/>
            <a:ahLst/>
            <a:cxnLst/>
            <a:rect r="r" b="b" t="t" l="l"/>
            <a:pathLst>
              <a:path h="695687" w="926459">
                <a:moveTo>
                  <a:pt x="0" y="0"/>
                </a:moveTo>
                <a:lnTo>
                  <a:pt x="926459" y="0"/>
                </a:lnTo>
                <a:lnTo>
                  <a:pt x="926459" y="695687"/>
                </a:lnTo>
                <a:lnTo>
                  <a:pt x="0" y="6956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195081" y="5987694"/>
            <a:ext cx="926459" cy="695687"/>
          </a:xfrm>
          <a:custGeom>
            <a:avLst/>
            <a:gdLst/>
            <a:ahLst/>
            <a:cxnLst/>
            <a:rect r="r" b="b" t="t" l="l"/>
            <a:pathLst>
              <a:path h="695687" w="926459">
                <a:moveTo>
                  <a:pt x="0" y="0"/>
                </a:moveTo>
                <a:lnTo>
                  <a:pt x="926459" y="0"/>
                </a:lnTo>
                <a:lnTo>
                  <a:pt x="926459" y="695687"/>
                </a:lnTo>
                <a:lnTo>
                  <a:pt x="0" y="6956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619369" y="2372549"/>
            <a:ext cx="6091395" cy="6317002"/>
          </a:xfrm>
          <a:custGeom>
            <a:avLst/>
            <a:gdLst/>
            <a:ahLst/>
            <a:cxnLst/>
            <a:rect r="r" b="b" t="t" l="l"/>
            <a:pathLst>
              <a:path h="6317002" w="6091395">
                <a:moveTo>
                  <a:pt x="0" y="0"/>
                </a:moveTo>
                <a:lnTo>
                  <a:pt x="6091394" y="0"/>
                </a:lnTo>
                <a:lnTo>
                  <a:pt x="6091394" y="6317002"/>
                </a:lnTo>
                <a:lnTo>
                  <a:pt x="0" y="63170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15769" y="4069198"/>
            <a:ext cx="5319415" cy="547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7"/>
              </a:lnSpc>
              <a:spcBef>
                <a:spcPct val="0"/>
              </a:spcBef>
            </a:pPr>
            <a:r>
              <a:rPr lang="en-US" sz="319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Recebe os Dados do Evento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320874" y="6104691"/>
            <a:ext cx="7448413" cy="547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7"/>
              </a:lnSpc>
              <a:spcBef>
                <a:spcPct val="0"/>
              </a:spcBef>
            </a:pPr>
            <a:r>
              <a:rPr lang="en-US" sz="319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Gera a Notificação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GERAÇÃO DE NOTIFICAÇÕES AUTOMÁTICAS</a:t>
            </a:r>
          </a:p>
        </p:txBody>
      </p:sp>
    </p:spTree>
  </p:cSld>
  <p:clrMapOvr>
    <a:masterClrMapping/>
  </p:clrMapOvr>
  <p:transition spd="med">
    <p:push dir="l"/>
  </p:transition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2480387"/>
            <a:ext cx="15905583" cy="6382115"/>
          </a:xfrm>
          <a:custGeom>
            <a:avLst/>
            <a:gdLst/>
            <a:ahLst/>
            <a:cxnLst/>
            <a:rect r="r" b="b" t="t" l="l"/>
            <a:pathLst>
              <a:path h="6382115" w="15905583">
                <a:moveTo>
                  <a:pt x="0" y="0"/>
                </a:moveTo>
                <a:lnTo>
                  <a:pt x="15905583" y="0"/>
                </a:lnTo>
                <a:lnTo>
                  <a:pt x="15905583" y="6382115"/>
                </a:lnTo>
                <a:lnTo>
                  <a:pt x="0" y="63821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DO CALENDAR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51</a:t>
            </a:r>
          </a:p>
        </p:txBody>
      </p:sp>
    </p:spTree>
  </p:cSld>
  <p:clrMapOvr>
    <a:masterClrMapping/>
  </p:clrMapOvr>
  <p:transition spd="med">
    <p:push dir="l"/>
  </p:transition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037866" y="3536996"/>
            <a:ext cx="918552" cy="689749"/>
          </a:xfrm>
          <a:custGeom>
            <a:avLst/>
            <a:gdLst/>
            <a:ahLst/>
            <a:cxnLst/>
            <a:rect r="r" b="b" t="t" l="l"/>
            <a:pathLst>
              <a:path h="689749" w="918552">
                <a:moveTo>
                  <a:pt x="0" y="0"/>
                </a:moveTo>
                <a:lnTo>
                  <a:pt x="918552" y="0"/>
                </a:lnTo>
                <a:lnTo>
                  <a:pt x="918552" y="689749"/>
                </a:lnTo>
                <a:lnTo>
                  <a:pt x="0" y="6897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037866" y="5486688"/>
            <a:ext cx="918552" cy="689749"/>
          </a:xfrm>
          <a:custGeom>
            <a:avLst/>
            <a:gdLst/>
            <a:ahLst/>
            <a:cxnLst/>
            <a:rect r="r" b="b" t="t" l="l"/>
            <a:pathLst>
              <a:path h="689749" w="918552">
                <a:moveTo>
                  <a:pt x="0" y="0"/>
                </a:moveTo>
                <a:lnTo>
                  <a:pt x="918552" y="0"/>
                </a:lnTo>
                <a:lnTo>
                  <a:pt x="918552" y="689749"/>
                </a:lnTo>
                <a:lnTo>
                  <a:pt x="0" y="6897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037866" y="7437311"/>
            <a:ext cx="918552" cy="689749"/>
          </a:xfrm>
          <a:custGeom>
            <a:avLst/>
            <a:gdLst/>
            <a:ahLst/>
            <a:cxnLst/>
            <a:rect r="r" b="b" t="t" l="l"/>
            <a:pathLst>
              <a:path h="689749" w="918552">
                <a:moveTo>
                  <a:pt x="0" y="0"/>
                </a:moveTo>
                <a:lnTo>
                  <a:pt x="918552" y="0"/>
                </a:lnTo>
                <a:lnTo>
                  <a:pt x="918552" y="689749"/>
                </a:lnTo>
                <a:lnTo>
                  <a:pt x="0" y="6897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025146" y="2224334"/>
            <a:ext cx="6422170" cy="6912533"/>
          </a:xfrm>
          <a:custGeom>
            <a:avLst/>
            <a:gdLst/>
            <a:ahLst/>
            <a:cxnLst/>
            <a:rect r="r" b="b" t="t" l="l"/>
            <a:pathLst>
              <a:path h="6912533" w="6422170">
                <a:moveTo>
                  <a:pt x="0" y="0"/>
                </a:moveTo>
                <a:lnTo>
                  <a:pt x="6422170" y="0"/>
                </a:lnTo>
                <a:lnTo>
                  <a:pt x="6422170" y="6912533"/>
                </a:lnTo>
                <a:lnTo>
                  <a:pt x="0" y="691253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62514" y="3531206"/>
            <a:ext cx="5846284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Pega os números cadastrados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62514" y="5420013"/>
            <a:ext cx="541914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Une a notificação a cada um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62514" y="7482548"/>
            <a:ext cx="7150594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Permite o envio uniforme aos alunos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INTEGRAÇÃO DE DADOS PARA NOTIFICAÇÃO</a:t>
            </a:r>
          </a:p>
        </p:txBody>
      </p:sp>
    </p:spTree>
  </p:cSld>
  <p:clrMapOvr>
    <a:masterClrMapping/>
  </p:clrMapOvr>
  <p:transition spd="med">
    <p:push dir="l"/>
  </p:transition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6388" y="2027599"/>
            <a:ext cx="17034026" cy="6834903"/>
          </a:xfrm>
          <a:custGeom>
            <a:avLst/>
            <a:gdLst/>
            <a:ahLst/>
            <a:cxnLst/>
            <a:rect r="r" b="b" t="t" l="l"/>
            <a:pathLst>
              <a:path h="6834903" w="17034026">
                <a:moveTo>
                  <a:pt x="0" y="0"/>
                </a:moveTo>
                <a:lnTo>
                  <a:pt x="17034025" y="0"/>
                </a:lnTo>
                <a:lnTo>
                  <a:pt x="17034025" y="6834903"/>
                </a:lnTo>
                <a:lnTo>
                  <a:pt x="0" y="68349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DO CALENDAR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53</a:t>
            </a:r>
          </a:p>
        </p:txBody>
      </p:sp>
    </p:spTree>
  </p:cSld>
  <p:clrMapOvr>
    <a:masterClrMapping/>
  </p:clrMapOvr>
  <p:transition spd="med">
    <p:push dir="l"/>
  </p:transition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911428" y="3533728"/>
            <a:ext cx="924254" cy="694031"/>
          </a:xfrm>
          <a:custGeom>
            <a:avLst/>
            <a:gdLst/>
            <a:ahLst/>
            <a:cxnLst/>
            <a:rect r="r" b="b" t="t" l="l"/>
            <a:pathLst>
              <a:path h="694031" w="924254">
                <a:moveTo>
                  <a:pt x="0" y="0"/>
                </a:moveTo>
                <a:lnTo>
                  <a:pt x="924254" y="0"/>
                </a:lnTo>
                <a:lnTo>
                  <a:pt x="924254" y="694030"/>
                </a:lnTo>
                <a:lnTo>
                  <a:pt x="0" y="6940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929966" y="7080701"/>
            <a:ext cx="924254" cy="694031"/>
          </a:xfrm>
          <a:custGeom>
            <a:avLst/>
            <a:gdLst/>
            <a:ahLst/>
            <a:cxnLst/>
            <a:rect r="r" b="b" t="t" l="l"/>
            <a:pathLst>
              <a:path h="694031" w="924254">
                <a:moveTo>
                  <a:pt x="0" y="0"/>
                </a:moveTo>
                <a:lnTo>
                  <a:pt x="924254" y="0"/>
                </a:lnTo>
                <a:lnTo>
                  <a:pt x="924254" y="694030"/>
                </a:lnTo>
                <a:lnTo>
                  <a:pt x="0" y="6940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297388" y="2220149"/>
            <a:ext cx="6421110" cy="6916718"/>
          </a:xfrm>
          <a:custGeom>
            <a:avLst/>
            <a:gdLst/>
            <a:ahLst/>
            <a:cxnLst/>
            <a:rect r="r" b="b" t="t" l="l"/>
            <a:pathLst>
              <a:path h="6916718" w="6421110">
                <a:moveTo>
                  <a:pt x="0" y="0"/>
                </a:moveTo>
                <a:lnTo>
                  <a:pt x="6421110" y="0"/>
                </a:lnTo>
                <a:lnTo>
                  <a:pt x="6421110" y="6916718"/>
                </a:lnTo>
                <a:lnTo>
                  <a:pt x="0" y="691671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7688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026182" y="3590116"/>
            <a:ext cx="5206369" cy="514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7"/>
              </a:lnSpc>
              <a:spcBef>
                <a:spcPct val="0"/>
              </a:spcBef>
            </a:pPr>
            <a:r>
              <a:rPr lang="en-US" sz="299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Faz o loop para cada aluno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005734" y="7137089"/>
            <a:ext cx="7430683" cy="514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7"/>
              </a:lnSpc>
              <a:spcBef>
                <a:spcPct val="0"/>
              </a:spcBef>
            </a:pPr>
            <a:r>
              <a:rPr lang="en-US" sz="299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Envia a notificação para cada número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ENVIO DE NOTIFICAÇÃO PELO WHATSAPP</a:t>
            </a:r>
          </a:p>
        </p:txBody>
      </p:sp>
    </p:spTree>
  </p:cSld>
  <p:clrMapOvr>
    <a:masterClrMapping/>
  </p:clrMapOvr>
  <p:transition spd="med">
    <p:push dir="l"/>
  </p:transition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44650" y="2220149"/>
            <a:ext cx="16384408" cy="6574244"/>
          </a:xfrm>
          <a:custGeom>
            <a:avLst/>
            <a:gdLst/>
            <a:ahLst/>
            <a:cxnLst/>
            <a:rect r="r" b="b" t="t" l="l"/>
            <a:pathLst>
              <a:path h="6574244" w="16384408">
                <a:moveTo>
                  <a:pt x="0" y="0"/>
                </a:moveTo>
                <a:lnTo>
                  <a:pt x="16384407" y="0"/>
                </a:lnTo>
                <a:lnTo>
                  <a:pt x="16384407" y="6574244"/>
                </a:lnTo>
                <a:lnTo>
                  <a:pt x="0" y="65742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DA NOTIFICAÇÃO DO CALENDAR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55</a:t>
            </a:r>
          </a:p>
        </p:txBody>
      </p:sp>
    </p:spTree>
  </p:cSld>
  <p:clrMapOvr>
    <a:masterClrMapping/>
  </p:clrMapOvr>
  <p:transition spd="med">
    <p:push dir="l"/>
  </p:transition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195081" y="3587279"/>
            <a:ext cx="921906" cy="692268"/>
          </a:xfrm>
          <a:custGeom>
            <a:avLst/>
            <a:gdLst/>
            <a:ahLst/>
            <a:cxnLst/>
            <a:rect r="r" b="b" t="t" l="l"/>
            <a:pathLst>
              <a:path h="692268" w="921906">
                <a:moveTo>
                  <a:pt x="0" y="0"/>
                </a:moveTo>
                <a:lnTo>
                  <a:pt x="921906" y="0"/>
                </a:lnTo>
                <a:lnTo>
                  <a:pt x="921906" y="692268"/>
                </a:lnTo>
                <a:lnTo>
                  <a:pt x="0" y="6922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195081" y="6625314"/>
            <a:ext cx="921906" cy="692268"/>
          </a:xfrm>
          <a:custGeom>
            <a:avLst/>
            <a:gdLst/>
            <a:ahLst/>
            <a:cxnLst/>
            <a:rect r="r" b="b" t="t" l="l"/>
            <a:pathLst>
              <a:path h="692268" w="921906">
                <a:moveTo>
                  <a:pt x="0" y="0"/>
                </a:moveTo>
                <a:lnTo>
                  <a:pt x="921906" y="0"/>
                </a:lnTo>
                <a:lnTo>
                  <a:pt x="921906" y="692268"/>
                </a:lnTo>
                <a:lnTo>
                  <a:pt x="0" y="6922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149582" y="2372549"/>
            <a:ext cx="6852242" cy="6247002"/>
          </a:xfrm>
          <a:custGeom>
            <a:avLst/>
            <a:gdLst/>
            <a:ahLst/>
            <a:cxnLst/>
            <a:rect r="r" b="b" t="t" l="l"/>
            <a:pathLst>
              <a:path h="6247002" w="6852242">
                <a:moveTo>
                  <a:pt x="0" y="0"/>
                </a:moveTo>
                <a:lnTo>
                  <a:pt x="6852242" y="0"/>
                </a:lnTo>
                <a:lnTo>
                  <a:pt x="6852242" y="6247002"/>
                </a:lnTo>
                <a:lnTo>
                  <a:pt x="0" y="62470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3796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61582" y="3385849"/>
            <a:ext cx="7314058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Envia a mensagem a um grupo predefinido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307487" y="6664425"/>
            <a:ext cx="741180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Facilita a comunicação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ENVIO DE NOTIFICAÇÃO PELO TELEGRAM</a:t>
            </a:r>
          </a:p>
        </p:txBody>
      </p:sp>
    </p:spTree>
  </p:cSld>
  <p:clrMapOvr>
    <a:masterClrMapping/>
  </p:clrMapOvr>
  <p:transition spd="med">
    <p:push dir="l"/>
  </p:transition>
</p:sld>
</file>

<file path=ppt/slides/slide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>
                  <p14:trim st="17080.0000" end="4706.6670"/>
                </p14:media>
              </p:ext>
            </p:extLst>
          </p:nvPr>
        </p:nvPicPr>
        <p:blipFill>
          <a:blip r:embed="rId5"/>
          <a:srcRect l="1469" t="60693" r="42990" b="0"/>
          <a:stretch>
            <a:fillRect/>
          </a:stretch>
        </p:blipFill>
        <p:spPr>
          <a:xfrm flipH="false" flipV="false" rot="0">
            <a:off x="442170" y="1549227"/>
            <a:ext cx="17520764" cy="6974974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VÍDEO DE EXEMPLO</a:t>
            </a:r>
          </a:p>
        </p:txBody>
      </p:sp>
    </p:spTree>
  </p:cSld>
  <p:clrMapOvr>
    <a:masterClrMapping/>
  </p:clrMapOvr>
  <p:transition spd="med">
    <p:push dir="l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262698" y="667475"/>
            <a:ext cx="3329248" cy="3556242"/>
          </a:xfrm>
          <a:custGeom>
            <a:avLst/>
            <a:gdLst/>
            <a:ahLst/>
            <a:cxnLst/>
            <a:rect r="r" b="b" t="t" l="l"/>
            <a:pathLst>
              <a:path h="3556242" w="3329248">
                <a:moveTo>
                  <a:pt x="0" y="0"/>
                </a:moveTo>
                <a:lnTo>
                  <a:pt x="3329248" y="0"/>
                </a:lnTo>
                <a:lnTo>
                  <a:pt x="3329248" y="3556242"/>
                </a:lnTo>
                <a:lnTo>
                  <a:pt x="0" y="35562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848456" y="6224695"/>
            <a:ext cx="3373680" cy="3373680"/>
          </a:xfrm>
          <a:custGeom>
            <a:avLst/>
            <a:gdLst/>
            <a:ahLst/>
            <a:cxnLst/>
            <a:rect r="r" b="b" t="t" l="l"/>
            <a:pathLst>
              <a:path h="3373680" w="3373680">
                <a:moveTo>
                  <a:pt x="0" y="0"/>
                </a:moveTo>
                <a:lnTo>
                  <a:pt x="3373680" y="0"/>
                </a:lnTo>
                <a:lnTo>
                  <a:pt x="3373680" y="3373680"/>
                </a:lnTo>
                <a:lnTo>
                  <a:pt x="0" y="33736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6388" y="4733305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CHATBOT ACADÊMICO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58</a:t>
            </a:r>
          </a:p>
        </p:txBody>
      </p:sp>
    </p:spTree>
  </p:cSld>
  <p:clrMapOvr>
    <a:masterClrMapping/>
  </p:clrMapOvr>
  <p:transition spd="med">
    <p:push dir="l"/>
  </p:transition>
</p:sld>
</file>

<file path=ppt/slides/slide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329998" y="1028700"/>
            <a:ext cx="9846783" cy="9144116"/>
          </a:xfrm>
          <a:custGeom>
            <a:avLst/>
            <a:gdLst/>
            <a:ahLst/>
            <a:cxnLst/>
            <a:rect r="r" b="b" t="t" l="l"/>
            <a:pathLst>
              <a:path h="9144116" w="9846783">
                <a:moveTo>
                  <a:pt x="0" y="0"/>
                </a:moveTo>
                <a:lnTo>
                  <a:pt x="9846784" y="0"/>
                </a:lnTo>
                <a:lnTo>
                  <a:pt x="9846784" y="9144116"/>
                </a:lnTo>
                <a:lnTo>
                  <a:pt x="0" y="91441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176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0" y="209134"/>
            <a:ext cx="18161374" cy="820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28"/>
              </a:lnSpc>
            </a:pPr>
            <a:r>
              <a:rPr lang="en-US" sz="58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CHATBOT ACADÊMICO</a:t>
            </a:r>
            <a:r>
              <a:rPr lang="en-US" b="true" sz="58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 - N8N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59</a:t>
            </a:r>
          </a:p>
        </p:txBody>
      </p:sp>
    </p:spTree>
  </p:cSld>
  <p:clrMapOvr>
    <a:masterClrMapping/>
  </p:clrMapOvr>
  <p:transition spd="med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77863" y="1873140"/>
            <a:ext cx="6271759" cy="86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 SALVAÇÃO: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284042" y="1844565"/>
            <a:ext cx="9240246" cy="7457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6643" indent="-328322" lvl="1">
              <a:lnSpc>
                <a:spcPts val="4257"/>
              </a:lnSpc>
              <a:spcBef>
                <a:spcPct val="0"/>
              </a:spcBef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</a:t>
            </a: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oftware inovador desenvolvido pela ADA.NET</a:t>
            </a:r>
          </a:p>
          <a:p>
            <a:pPr algn="just" marL="656643" indent="-328322" lvl="1">
              <a:lnSpc>
                <a:spcPts val="4257"/>
              </a:lnSpc>
              <a:spcBef>
                <a:spcPct val="0"/>
              </a:spcBef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Auxilia alunos na gestão de suas atividades acadêmicas</a:t>
            </a:r>
          </a:p>
          <a:p>
            <a:pPr algn="just" marL="656643" indent="-328322" lvl="1">
              <a:lnSpc>
                <a:spcPts val="4257"/>
              </a:lnSpc>
              <a:spcBef>
                <a:spcPct val="0"/>
              </a:spcBef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Automatiza lembretes sobre atividades, aulas e trabalhos via:</a:t>
            </a:r>
          </a:p>
          <a:p>
            <a:pPr algn="just" marL="1313286" indent="-437762" lvl="2">
              <a:lnSpc>
                <a:spcPts val="4257"/>
              </a:lnSpc>
              <a:spcBef>
                <a:spcPct val="0"/>
              </a:spcBef>
              <a:buFont typeface="Arial"/>
              <a:buChar char="⚬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E-mail</a:t>
            </a:r>
          </a:p>
          <a:p>
            <a:pPr algn="just" marL="1313286" indent="-437762" lvl="2">
              <a:lnSpc>
                <a:spcPts val="4257"/>
              </a:lnSpc>
              <a:spcBef>
                <a:spcPct val="0"/>
              </a:spcBef>
              <a:buFont typeface="Arial"/>
              <a:buChar char="⚬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WhatsApp</a:t>
            </a:r>
          </a:p>
          <a:p>
            <a:pPr algn="just" marL="1313286" indent="-437762" lvl="2">
              <a:lnSpc>
                <a:spcPts val="4257"/>
              </a:lnSpc>
              <a:spcBef>
                <a:spcPct val="0"/>
              </a:spcBef>
              <a:buFont typeface="Arial"/>
              <a:buChar char="⚬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Telegram</a:t>
            </a:r>
          </a:p>
          <a:p>
            <a:pPr algn="just" marL="656643" indent="-328322" lvl="1">
              <a:lnSpc>
                <a:spcPts val="4257"/>
              </a:lnSpc>
              <a:spcBef>
                <a:spcPct val="0"/>
              </a:spcBef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Adiciona eventos automaticamente ao Google Calendar</a:t>
            </a:r>
          </a:p>
          <a:p>
            <a:pPr algn="just" marL="656643" indent="-328322" lvl="1">
              <a:lnSpc>
                <a:spcPts val="4257"/>
              </a:lnSpc>
              <a:spcBef>
                <a:spcPct val="0"/>
              </a:spcBef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Conta com um chatbot acadêmico para:</a:t>
            </a:r>
          </a:p>
          <a:p>
            <a:pPr algn="just" marL="1313286" indent="-437762" lvl="2">
              <a:lnSpc>
                <a:spcPts val="4257"/>
              </a:lnSpc>
              <a:spcBef>
                <a:spcPct val="0"/>
              </a:spcBef>
              <a:buFont typeface="Arial"/>
              <a:buChar char="⚬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Responder dúvidas</a:t>
            </a:r>
          </a:p>
          <a:p>
            <a:pPr algn="just" marL="1313286" indent="-437762" lvl="2">
              <a:lnSpc>
                <a:spcPts val="4257"/>
              </a:lnSpc>
              <a:spcBef>
                <a:spcPct val="0"/>
              </a:spcBef>
              <a:buFont typeface="Arial"/>
              <a:buChar char="⚬"/>
            </a:pPr>
            <a:r>
              <a:rPr lang="en-US" sz="3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Fornecer suporte em tempo real</a:t>
            </a:r>
          </a:p>
          <a:p>
            <a:pPr algn="just">
              <a:lnSpc>
                <a:spcPts val="4257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888367" y="3303105"/>
            <a:ext cx="6903652" cy="4606619"/>
          </a:xfrm>
          <a:custGeom>
            <a:avLst/>
            <a:gdLst/>
            <a:ahLst/>
            <a:cxnLst/>
            <a:rect r="r" b="b" t="t" l="l"/>
            <a:pathLst>
              <a:path h="4606619" w="6903652">
                <a:moveTo>
                  <a:pt x="0" y="0"/>
                </a:moveTo>
                <a:lnTo>
                  <a:pt x="6903652" y="0"/>
                </a:lnTo>
                <a:lnTo>
                  <a:pt x="6903652" y="4606619"/>
                </a:lnTo>
                <a:lnTo>
                  <a:pt x="0" y="460661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53959" y="4477862"/>
            <a:ext cx="7502199" cy="863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87"/>
              </a:lnSpc>
            </a:pPr>
            <a:r>
              <a:rPr lang="en-US" b="true" sz="6135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TUTOR.IA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53959" y="5625219"/>
            <a:ext cx="8100746" cy="457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29"/>
              </a:lnSpc>
              <a:spcBef>
                <a:spcPct val="0"/>
              </a:spcBef>
            </a:pPr>
            <a:r>
              <a:rPr lang="en-US" sz="317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Assistente Virtual Para Alunos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</a:p>
        </p:txBody>
      </p:sp>
    </p:spTree>
  </p:cSld>
  <p:clrMapOvr>
    <a:masterClrMapping/>
  </p:clrMapOvr>
  <p:transition spd="med">
    <p:push dir="l"/>
  </p:transition>
</p:sld>
</file>

<file path=ppt/slides/slide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655476" y="1028700"/>
            <a:ext cx="8977048" cy="9116588"/>
          </a:xfrm>
          <a:custGeom>
            <a:avLst/>
            <a:gdLst/>
            <a:ahLst/>
            <a:cxnLst/>
            <a:rect r="r" b="b" t="t" l="l"/>
            <a:pathLst>
              <a:path h="9116588" w="8977048">
                <a:moveTo>
                  <a:pt x="0" y="0"/>
                </a:moveTo>
                <a:lnTo>
                  <a:pt x="8977048" y="0"/>
                </a:lnTo>
                <a:lnTo>
                  <a:pt x="8977048" y="9116588"/>
                </a:lnTo>
                <a:lnTo>
                  <a:pt x="0" y="91165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0" y="209134"/>
            <a:ext cx="18161374" cy="820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28"/>
              </a:lnSpc>
            </a:pPr>
            <a:r>
              <a:rPr lang="en-US" sz="58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CHATBOT ACADÊMICO</a:t>
            </a:r>
            <a:r>
              <a:rPr lang="en-US" b="true" sz="58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 - N8N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495498"/>
            <a:ext cx="412769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60</a:t>
            </a:r>
          </a:p>
        </p:txBody>
      </p:sp>
    </p:spTree>
  </p:cSld>
  <p:clrMapOvr>
    <a:masterClrMapping/>
  </p:clrMapOvr>
  <p:transition spd="med">
    <p:push dir="l"/>
  </p:transition>
</p:sld>
</file>

<file path=ppt/slides/slide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1795673"/>
            <a:ext cx="18288000" cy="5943600"/>
          </a:xfrm>
          <a:custGeom>
            <a:avLst/>
            <a:gdLst/>
            <a:ahLst/>
            <a:cxnLst/>
            <a:rect r="r" b="b" t="t" l="l"/>
            <a:pathLst>
              <a:path h="5943600" w="18288000">
                <a:moveTo>
                  <a:pt x="0" y="0"/>
                </a:moveTo>
                <a:lnTo>
                  <a:pt x="18288000" y="0"/>
                </a:lnTo>
                <a:lnTo>
                  <a:pt x="18288000" y="5943600"/>
                </a:lnTo>
                <a:lnTo>
                  <a:pt x="0" y="5943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DO CHATBOT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61</a:t>
            </a:r>
          </a:p>
        </p:txBody>
      </p:sp>
    </p:spTree>
  </p:cSld>
  <p:clrMapOvr>
    <a:masterClrMapping/>
  </p:clrMapOvr>
  <p:transition spd="med">
    <p:push dir="l"/>
  </p:transition>
</p:sld>
</file>

<file path=ppt/slides/slide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1795673"/>
            <a:ext cx="18288000" cy="5943600"/>
          </a:xfrm>
          <a:custGeom>
            <a:avLst/>
            <a:gdLst/>
            <a:ahLst/>
            <a:cxnLst/>
            <a:rect r="r" b="b" t="t" l="l"/>
            <a:pathLst>
              <a:path h="5943600" w="18288000">
                <a:moveTo>
                  <a:pt x="0" y="0"/>
                </a:moveTo>
                <a:lnTo>
                  <a:pt x="18288000" y="0"/>
                </a:lnTo>
                <a:lnTo>
                  <a:pt x="18288000" y="5943600"/>
                </a:lnTo>
                <a:lnTo>
                  <a:pt x="0" y="5943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DO CHATBOT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61</a:t>
            </a:r>
          </a:p>
        </p:txBody>
      </p:sp>
    </p:spTree>
  </p:cSld>
  <p:clrMapOvr>
    <a:masterClrMapping/>
  </p:clrMapOvr>
  <p:transition spd="med">
    <p:push dir="l"/>
  </p:transition>
</p:sld>
</file>

<file path=ppt/slides/slide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492565" y="3628843"/>
            <a:ext cx="927322" cy="696334"/>
          </a:xfrm>
          <a:custGeom>
            <a:avLst/>
            <a:gdLst/>
            <a:ahLst/>
            <a:cxnLst/>
            <a:rect r="r" b="b" t="t" l="l"/>
            <a:pathLst>
              <a:path h="696334" w="927322">
                <a:moveTo>
                  <a:pt x="0" y="0"/>
                </a:moveTo>
                <a:lnTo>
                  <a:pt x="927322" y="0"/>
                </a:lnTo>
                <a:lnTo>
                  <a:pt x="927322" y="696335"/>
                </a:lnTo>
                <a:lnTo>
                  <a:pt x="0" y="69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492565" y="6684722"/>
            <a:ext cx="927322" cy="696334"/>
          </a:xfrm>
          <a:custGeom>
            <a:avLst/>
            <a:gdLst/>
            <a:ahLst/>
            <a:cxnLst/>
            <a:rect r="r" b="b" t="t" l="l"/>
            <a:pathLst>
              <a:path h="696334" w="927322">
                <a:moveTo>
                  <a:pt x="0" y="0"/>
                </a:moveTo>
                <a:lnTo>
                  <a:pt x="927322" y="0"/>
                </a:lnTo>
                <a:lnTo>
                  <a:pt x="927322" y="696335"/>
                </a:lnTo>
                <a:lnTo>
                  <a:pt x="0" y="69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189576" y="1384586"/>
            <a:ext cx="4649354" cy="4426590"/>
          </a:xfrm>
          <a:custGeom>
            <a:avLst/>
            <a:gdLst/>
            <a:ahLst/>
            <a:cxnLst/>
            <a:rect r="r" b="b" t="t" l="l"/>
            <a:pathLst>
              <a:path h="4426590" w="4649354">
                <a:moveTo>
                  <a:pt x="0" y="0"/>
                </a:moveTo>
                <a:lnTo>
                  <a:pt x="4649354" y="0"/>
                </a:lnTo>
                <a:lnTo>
                  <a:pt x="4649354" y="4426590"/>
                </a:lnTo>
                <a:lnTo>
                  <a:pt x="0" y="442659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621" t="-13751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189576" y="5887515"/>
            <a:ext cx="4649354" cy="4285300"/>
          </a:xfrm>
          <a:custGeom>
            <a:avLst/>
            <a:gdLst/>
            <a:ahLst/>
            <a:cxnLst/>
            <a:rect r="r" b="b" t="t" l="l"/>
            <a:pathLst>
              <a:path h="4285300" w="4649354">
                <a:moveTo>
                  <a:pt x="0" y="0"/>
                </a:moveTo>
                <a:lnTo>
                  <a:pt x="4649354" y="0"/>
                </a:lnTo>
                <a:lnTo>
                  <a:pt x="4649354" y="4285301"/>
                </a:lnTo>
                <a:lnTo>
                  <a:pt x="0" y="42853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8946" r="0" b="-12994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565331" y="3426621"/>
            <a:ext cx="6549419" cy="1109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1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Ficam em aguardo para receber mensagens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65331" y="6725878"/>
            <a:ext cx="8203956" cy="547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1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Sinalizam quando a mensagem é recebida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95820" y="283779"/>
            <a:ext cx="19104342" cy="767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07"/>
              </a:lnSpc>
            </a:pPr>
            <a:r>
              <a:rPr lang="en-US" sz="55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GATILHOS DE MENSAGEM DO CHATBOT</a:t>
            </a:r>
          </a:p>
        </p:txBody>
      </p:sp>
    </p:spTree>
  </p:cSld>
  <p:clrMapOvr>
    <a:masterClrMapping/>
  </p:clrMapOvr>
  <p:transition spd="med">
    <p:push dir="l"/>
  </p:transition>
</p:sld>
</file>

<file path=ppt/slides/slide6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35234" y="1834519"/>
            <a:ext cx="18323234" cy="5955051"/>
          </a:xfrm>
          <a:custGeom>
            <a:avLst/>
            <a:gdLst/>
            <a:ahLst/>
            <a:cxnLst/>
            <a:rect r="r" b="b" t="t" l="l"/>
            <a:pathLst>
              <a:path h="5955051" w="18323234">
                <a:moveTo>
                  <a:pt x="0" y="0"/>
                </a:moveTo>
                <a:lnTo>
                  <a:pt x="18323234" y="0"/>
                </a:lnTo>
                <a:lnTo>
                  <a:pt x="18323234" y="5955051"/>
                </a:lnTo>
                <a:lnTo>
                  <a:pt x="0" y="59550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DO CHATBOT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63</a:t>
            </a:r>
          </a:p>
        </p:txBody>
      </p:sp>
    </p:spTree>
  </p:cSld>
  <p:clrMapOvr>
    <a:masterClrMapping/>
  </p:clrMapOvr>
  <p:transition spd="med">
    <p:push dir="l"/>
  </p:transition>
</p:sld>
</file>

<file path=ppt/slides/slide6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729073" y="3741438"/>
            <a:ext cx="928814" cy="697455"/>
          </a:xfrm>
          <a:custGeom>
            <a:avLst/>
            <a:gdLst/>
            <a:ahLst/>
            <a:cxnLst/>
            <a:rect r="r" b="b" t="t" l="l"/>
            <a:pathLst>
              <a:path h="697455" w="928814">
                <a:moveTo>
                  <a:pt x="0" y="0"/>
                </a:moveTo>
                <a:lnTo>
                  <a:pt x="928815" y="0"/>
                </a:lnTo>
                <a:lnTo>
                  <a:pt x="928815" y="697455"/>
                </a:lnTo>
                <a:lnTo>
                  <a:pt x="0" y="6974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729073" y="6802236"/>
            <a:ext cx="928814" cy="697455"/>
          </a:xfrm>
          <a:custGeom>
            <a:avLst/>
            <a:gdLst/>
            <a:ahLst/>
            <a:cxnLst/>
            <a:rect r="r" b="b" t="t" l="l"/>
            <a:pathLst>
              <a:path h="697455" w="928814">
                <a:moveTo>
                  <a:pt x="0" y="0"/>
                </a:moveTo>
                <a:lnTo>
                  <a:pt x="928815" y="0"/>
                </a:lnTo>
                <a:lnTo>
                  <a:pt x="928815" y="697456"/>
                </a:lnTo>
                <a:lnTo>
                  <a:pt x="0" y="6974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553299" y="3061415"/>
            <a:ext cx="5263016" cy="4880555"/>
          </a:xfrm>
          <a:custGeom>
            <a:avLst/>
            <a:gdLst/>
            <a:ahLst/>
            <a:cxnLst/>
            <a:rect r="r" b="b" t="t" l="l"/>
            <a:pathLst>
              <a:path h="4880555" w="5263016">
                <a:moveTo>
                  <a:pt x="0" y="0"/>
                </a:moveTo>
                <a:lnTo>
                  <a:pt x="5263016" y="0"/>
                </a:lnTo>
                <a:lnTo>
                  <a:pt x="5263016" y="4880555"/>
                </a:lnTo>
                <a:lnTo>
                  <a:pt x="0" y="488055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2340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57374" y="3783216"/>
            <a:ext cx="7455734" cy="54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8"/>
              </a:lnSpc>
              <a:spcBef>
                <a:spcPct val="0"/>
              </a:spcBef>
            </a:pPr>
            <a:r>
              <a:rPr lang="en-US" sz="320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Impede falsos positivos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67403" y="6844014"/>
            <a:ext cx="7801884" cy="54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8"/>
              </a:lnSpc>
              <a:spcBef>
                <a:spcPct val="0"/>
              </a:spcBef>
            </a:pPr>
            <a:r>
              <a:rPr lang="en-US" sz="320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Verifica se a mensagem tem conteúdo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VALIDAÇÃO DE MENSAGENS NO CHATBOT</a:t>
            </a:r>
          </a:p>
        </p:txBody>
      </p:sp>
    </p:spTree>
  </p:cSld>
  <p:clrMapOvr>
    <a:masterClrMapping/>
  </p:clrMapOvr>
  <p:transition spd="med">
    <p:push dir="l"/>
  </p:transition>
</p:sld>
</file>

<file path=ppt/slides/slide6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6388" y="1927535"/>
            <a:ext cx="18211612" cy="5918774"/>
          </a:xfrm>
          <a:custGeom>
            <a:avLst/>
            <a:gdLst/>
            <a:ahLst/>
            <a:cxnLst/>
            <a:rect r="r" b="b" t="t" l="l"/>
            <a:pathLst>
              <a:path h="5918774" w="18211612">
                <a:moveTo>
                  <a:pt x="0" y="0"/>
                </a:moveTo>
                <a:lnTo>
                  <a:pt x="18211612" y="0"/>
                </a:lnTo>
                <a:lnTo>
                  <a:pt x="18211612" y="5918774"/>
                </a:lnTo>
                <a:lnTo>
                  <a:pt x="0" y="59187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DO CHATBOT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65</a:t>
            </a:r>
          </a:p>
        </p:txBody>
      </p:sp>
    </p:spTree>
  </p:cSld>
  <p:clrMapOvr>
    <a:masterClrMapping/>
  </p:clrMapOvr>
  <p:transition spd="med">
    <p:push dir="l"/>
  </p:transition>
</p:sld>
</file>

<file path=ppt/slides/slide6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510865" y="3518923"/>
            <a:ext cx="936035" cy="702877"/>
          </a:xfrm>
          <a:custGeom>
            <a:avLst/>
            <a:gdLst/>
            <a:ahLst/>
            <a:cxnLst/>
            <a:rect r="r" b="b" t="t" l="l"/>
            <a:pathLst>
              <a:path h="702877" w="936035">
                <a:moveTo>
                  <a:pt x="0" y="0"/>
                </a:moveTo>
                <a:lnTo>
                  <a:pt x="936035" y="0"/>
                </a:lnTo>
                <a:lnTo>
                  <a:pt x="936035" y="702877"/>
                </a:lnTo>
                <a:lnTo>
                  <a:pt x="0" y="7028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510865" y="6603515"/>
            <a:ext cx="936035" cy="702877"/>
          </a:xfrm>
          <a:custGeom>
            <a:avLst/>
            <a:gdLst/>
            <a:ahLst/>
            <a:cxnLst/>
            <a:rect r="r" b="b" t="t" l="l"/>
            <a:pathLst>
              <a:path h="702877" w="936035">
                <a:moveTo>
                  <a:pt x="0" y="0"/>
                </a:moveTo>
                <a:lnTo>
                  <a:pt x="936035" y="0"/>
                </a:lnTo>
                <a:lnTo>
                  <a:pt x="936035" y="702877"/>
                </a:lnTo>
                <a:lnTo>
                  <a:pt x="0" y="7028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930122" y="2718669"/>
            <a:ext cx="7044097" cy="5070901"/>
          </a:xfrm>
          <a:custGeom>
            <a:avLst/>
            <a:gdLst/>
            <a:ahLst/>
            <a:cxnLst/>
            <a:rect r="r" b="b" t="t" l="l"/>
            <a:pathLst>
              <a:path h="5070901" w="7044097">
                <a:moveTo>
                  <a:pt x="0" y="0"/>
                </a:moveTo>
                <a:lnTo>
                  <a:pt x="7044097" y="0"/>
                </a:lnTo>
                <a:lnTo>
                  <a:pt x="7044097" y="5070901"/>
                </a:lnTo>
                <a:lnTo>
                  <a:pt x="0" y="50709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494374" y="9522477"/>
            <a:ext cx="549826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593711" y="3315428"/>
            <a:ext cx="5809371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Recupera todos os números da tabela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593711" y="6398293"/>
            <a:ext cx="6135346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 Estado de escolha verifica se 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ele é novo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VALIDAÇÃO DE NOVOS NÚMEROS NA TABELA</a:t>
            </a:r>
          </a:p>
        </p:txBody>
      </p:sp>
    </p:spTree>
  </p:cSld>
  <p:clrMapOvr>
    <a:masterClrMapping/>
  </p:clrMapOvr>
  <p:transition spd="med">
    <p:push dir="l"/>
  </p:transition>
</p:sld>
</file>

<file path=ppt/slides/slide6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1812834"/>
            <a:ext cx="18288000" cy="5943600"/>
          </a:xfrm>
          <a:custGeom>
            <a:avLst/>
            <a:gdLst/>
            <a:ahLst/>
            <a:cxnLst/>
            <a:rect r="r" b="b" t="t" l="l"/>
            <a:pathLst>
              <a:path h="5943600" w="18288000">
                <a:moveTo>
                  <a:pt x="0" y="0"/>
                </a:moveTo>
                <a:lnTo>
                  <a:pt x="18288000" y="0"/>
                </a:lnTo>
                <a:lnTo>
                  <a:pt x="18288000" y="5943600"/>
                </a:lnTo>
                <a:lnTo>
                  <a:pt x="0" y="5943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DO CHATBOT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67</a:t>
            </a:r>
          </a:p>
        </p:txBody>
      </p:sp>
    </p:spTree>
  </p:cSld>
  <p:clrMapOvr>
    <a:masterClrMapping/>
  </p:clrMapOvr>
  <p:transition spd="med">
    <p:push dir="l"/>
  </p:transition>
</p:sld>
</file>

<file path=ppt/slides/slide6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144000" y="3583893"/>
            <a:ext cx="921433" cy="691912"/>
          </a:xfrm>
          <a:custGeom>
            <a:avLst/>
            <a:gdLst/>
            <a:ahLst/>
            <a:cxnLst/>
            <a:rect r="r" b="b" t="t" l="l"/>
            <a:pathLst>
              <a:path h="691912" w="921433">
                <a:moveTo>
                  <a:pt x="0" y="0"/>
                </a:moveTo>
                <a:lnTo>
                  <a:pt x="921433" y="0"/>
                </a:lnTo>
                <a:lnTo>
                  <a:pt x="921433" y="691912"/>
                </a:lnTo>
                <a:lnTo>
                  <a:pt x="0" y="6919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144000" y="6620367"/>
            <a:ext cx="921433" cy="691912"/>
          </a:xfrm>
          <a:custGeom>
            <a:avLst/>
            <a:gdLst/>
            <a:ahLst/>
            <a:cxnLst/>
            <a:rect r="r" b="b" t="t" l="l"/>
            <a:pathLst>
              <a:path h="691912" w="921433">
                <a:moveTo>
                  <a:pt x="0" y="0"/>
                </a:moveTo>
                <a:lnTo>
                  <a:pt x="921433" y="0"/>
                </a:lnTo>
                <a:lnTo>
                  <a:pt x="921433" y="691912"/>
                </a:lnTo>
                <a:lnTo>
                  <a:pt x="0" y="6919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04905" y="3260702"/>
            <a:ext cx="8272536" cy="4376468"/>
          </a:xfrm>
          <a:custGeom>
            <a:avLst/>
            <a:gdLst/>
            <a:ahLst/>
            <a:cxnLst/>
            <a:rect r="r" b="b" t="t" l="l"/>
            <a:pathLst>
              <a:path h="4376468" w="8272536">
                <a:moveTo>
                  <a:pt x="0" y="0"/>
                </a:moveTo>
                <a:lnTo>
                  <a:pt x="8272535" y="0"/>
                </a:lnTo>
                <a:lnTo>
                  <a:pt x="8272535" y="4376468"/>
                </a:lnTo>
                <a:lnTo>
                  <a:pt x="0" y="437646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2484" r="-2081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494374" y="9522477"/>
            <a:ext cx="549826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68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09954" y="3622827"/>
            <a:ext cx="664702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Adiciona o número novo na tabela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09954" y="6659300"/>
            <a:ext cx="8078046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Automatiza o recebimento de notificações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8788" y="218659"/>
            <a:ext cx="17932586" cy="17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ADIÇÃO DE NÚMEROS NA TABELA</a:t>
            </a:r>
          </a:p>
        </p:txBody>
      </p:sp>
    </p:spTree>
  </p:cSld>
  <p:clrMapOvr>
    <a:masterClrMapping/>
  </p:clrMapOvr>
  <p:transition spd="med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27485" y="367603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82326" y="3413023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6" y="0"/>
                </a:lnTo>
                <a:lnTo>
                  <a:pt x="1347336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40565" y="816206"/>
            <a:ext cx="12352803" cy="259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COMO O TUTOR I.A VAI AJUDAR</a:t>
            </a:r>
          </a:p>
          <a:p>
            <a:pPr algn="ctr">
              <a:lnSpc>
                <a:spcPts val="688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377582" y="4386793"/>
            <a:ext cx="2635152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Automatização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140565" y="5327092"/>
            <a:ext cx="2756069" cy="1400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13"/>
              </a:lnSpc>
              <a:spcBef>
                <a:spcPct val="0"/>
              </a:spcBef>
            </a:pPr>
            <a:r>
              <a:rPr lang="en-US" sz="251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Envia lembretes automáticos sobre prazos e eventos importantes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51662" y="3761150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1.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777119" y="367603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431960" y="3413023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5" y="0"/>
                </a:lnTo>
                <a:lnTo>
                  <a:pt x="1347335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567754" y="4386793"/>
            <a:ext cx="2894049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Integração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68029" y="5346142"/>
            <a:ext cx="3709334" cy="1420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83"/>
              </a:lnSpc>
              <a:spcBef>
                <a:spcPct val="0"/>
              </a:spcBef>
            </a:pPr>
            <a:r>
              <a:rPr lang="en-US" sz="257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Sincroniza com Google Calendar e plataformas de mensagens como WhatsApp e Telegram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77119" y="3761150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2.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3227678" y="367603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882519" y="3413023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6" y="0"/>
                </a:lnTo>
                <a:lnTo>
                  <a:pt x="1347336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4043713" y="4386793"/>
            <a:ext cx="2561721" cy="38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7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Suporte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885574" y="5150384"/>
            <a:ext cx="3215587" cy="1772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83"/>
              </a:lnSpc>
              <a:spcBef>
                <a:spcPct val="0"/>
              </a:spcBef>
            </a:pPr>
            <a:r>
              <a:rPr lang="en-US" sz="257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Oferece um chatbot acadêmico para responder dúvidas e fornecer assistência imediata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251855" y="3761150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3.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</a:p>
        </p:txBody>
      </p:sp>
    </p:spTree>
  </p:cSld>
  <p:clrMapOvr>
    <a:masterClrMapping/>
  </p:clrMapOvr>
  <p:transition spd="med">
    <p:push dir="l"/>
  </p:transition>
</p:sld>
</file>

<file path=ppt/slides/slide7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6388" y="1805812"/>
            <a:ext cx="18211612" cy="5918774"/>
          </a:xfrm>
          <a:custGeom>
            <a:avLst/>
            <a:gdLst/>
            <a:ahLst/>
            <a:cxnLst/>
            <a:rect r="r" b="b" t="t" l="l"/>
            <a:pathLst>
              <a:path h="5918774" w="18211612">
                <a:moveTo>
                  <a:pt x="0" y="0"/>
                </a:moveTo>
                <a:lnTo>
                  <a:pt x="18211612" y="0"/>
                </a:lnTo>
                <a:lnTo>
                  <a:pt x="18211612" y="5918774"/>
                </a:lnTo>
                <a:lnTo>
                  <a:pt x="0" y="59187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DO CHATBOT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08192" y="9522477"/>
            <a:ext cx="454741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69</a:t>
            </a:r>
          </a:p>
        </p:txBody>
      </p:sp>
    </p:spTree>
  </p:cSld>
  <p:clrMapOvr>
    <a:masterClrMapping/>
  </p:clrMapOvr>
  <p:transition spd="med">
    <p:push dir="l"/>
  </p:transition>
</p:sld>
</file>

<file path=ppt/slides/slide7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322581" y="1653247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74981" y="1805647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627381" y="1958047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79781" y="2110447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900779" y="3064805"/>
            <a:ext cx="919772" cy="690665"/>
          </a:xfrm>
          <a:custGeom>
            <a:avLst/>
            <a:gdLst/>
            <a:ahLst/>
            <a:cxnLst/>
            <a:rect r="r" b="b" t="t" l="l"/>
            <a:pathLst>
              <a:path h="690665" w="919772">
                <a:moveTo>
                  <a:pt x="0" y="0"/>
                </a:moveTo>
                <a:lnTo>
                  <a:pt x="919772" y="0"/>
                </a:lnTo>
                <a:lnTo>
                  <a:pt x="919772" y="690665"/>
                </a:lnTo>
                <a:lnTo>
                  <a:pt x="0" y="6906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900779" y="4936563"/>
            <a:ext cx="919772" cy="690665"/>
          </a:xfrm>
          <a:custGeom>
            <a:avLst/>
            <a:gdLst/>
            <a:ahLst/>
            <a:cxnLst/>
            <a:rect r="r" b="b" t="t" l="l"/>
            <a:pathLst>
              <a:path h="690665" w="919772">
                <a:moveTo>
                  <a:pt x="0" y="0"/>
                </a:moveTo>
                <a:lnTo>
                  <a:pt x="919772" y="0"/>
                </a:lnTo>
                <a:lnTo>
                  <a:pt x="919772" y="690665"/>
                </a:lnTo>
                <a:lnTo>
                  <a:pt x="0" y="6906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006905" y="1836962"/>
            <a:ext cx="6781696" cy="6926295"/>
          </a:xfrm>
          <a:custGeom>
            <a:avLst/>
            <a:gdLst/>
            <a:ahLst/>
            <a:cxnLst/>
            <a:rect r="r" b="b" t="t" l="l"/>
            <a:pathLst>
              <a:path h="6926295" w="6781696">
                <a:moveTo>
                  <a:pt x="0" y="0"/>
                </a:moveTo>
                <a:lnTo>
                  <a:pt x="6781696" y="0"/>
                </a:lnTo>
                <a:lnTo>
                  <a:pt x="6781696" y="6926295"/>
                </a:lnTo>
                <a:lnTo>
                  <a:pt x="0" y="692629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64478" y="3121626"/>
            <a:ext cx="6651925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Classifica a Mensagem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64478" y="4869888"/>
            <a:ext cx="7998456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Indica qual o tipo de resposta que deve ser dado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CLASSIFICAÇÃO DE MENSAGEM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8900779" y="6826625"/>
            <a:ext cx="919772" cy="690665"/>
          </a:xfrm>
          <a:custGeom>
            <a:avLst/>
            <a:gdLst/>
            <a:ahLst/>
            <a:cxnLst/>
            <a:rect r="r" b="b" t="t" l="l"/>
            <a:pathLst>
              <a:path h="690665" w="919772">
                <a:moveTo>
                  <a:pt x="0" y="0"/>
                </a:moveTo>
                <a:lnTo>
                  <a:pt x="919772" y="0"/>
                </a:lnTo>
                <a:lnTo>
                  <a:pt x="919772" y="690665"/>
                </a:lnTo>
                <a:lnTo>
                  <a:pt x="0" y="6906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9964478" y="6759950"/>
            <a:ext cx="7998456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Resumo, Esboço, Datas, Planejamento ou Bate-papo Acadêmico</a:t>
            </a:r>
          </a:p>
        </p:txBody>
      </p:sp>
    </p:spTree>
  </p:cSld>
  <p:clrMapOvr>
    <a:masterClrMapping/>
  </p:clrMapOvr>
  <p:transition spd="med">
    <p:push dir="l"/>
  </p:transition>
</p:sld>
</file>

<file path=ppt/slides/slide7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1775247"/>
            <a:ext cx="18151092" cy="5899105"/>
          </a:xfrm>
          <a:custGeom>
            <a:avLst/>
            <a:gdLst/>
            <a:ahLst/>
            <a:cxnLst/>
            <a:rect r="r" b="b" t="t" l="l"/>
            <a:pathLst>
              <a:path h="5899105" w="18151092">
                <a:moveTo>
                  <a:pt x="0" y="0"/>
                </a:moveTo>
                <a:lnTo>
                  <a:pt x="18151092" y="0"/>
                </a:lnTo>
                <a:lnTo>
                  <a:pt x="18151092" y="5899105"/>
                </a:lnTo>
                <a:lnTo>
                  <a:pt x="0" y="58991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DO CHATBOT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71</a:t>
            </a:r>
          </a:p>
        </p:txBody>
      </p:sp>
    </p:spTree>
  </p:cSld>
  <p:clrMapOvr>
    <a:masterClrMapping/>
  </p:clrMapOvr>
  <p:transition spd="med">
    <p:push dir="l"/>
  </p:transition>
</p:sld>
</file>

<file path=ppt/slides/slide7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452939" y="2432970"/>
            <a:ext cx="925917" cy="695280"/>
          </a:xfrm>
          <a:custGeom>
            <a:avLst/>
            <a:gdLst/>
            <a:ahLst/>
            <a:cxnLst/>
            <a:rect r="r" b="b" t="t" l="l"/>
            <a:pathLst>
              <a:path h="695280" w="925917">
                <a:moveTo>
                  <a:pt x="0" y="0"/>
                </a:moveTo>
                <a:lnTo>
                  <a:pt x="925917" y="0"/>
                </a:lnTo>
                <a:lnTo>
                  <a:pt x="925917" y="695280"/>
                </a:lnTo>
                <a:lnTo>
                  <a:pt x="0" y="695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452939" y="4317235"/>
            <a:ext cx="925917" cy="695280"/>
          </a:xfrm>
          <a:custGeom>
            <a:avLst/>
            <a:gdLst/>
            <a:ahLst/>
            <a:cxnLst/>
            <a:rect r="r" b="b" t="t" l="l"/>
            <a:pathLst>
              <a:path h="695280" w="925917">
                <a:moveTo>
                  <a:pt x="0" y="0"/>
                </a:moveTo>
                <a:lnTo>
                  <a:pt x="925917" y="0"/>
                </a:lnTo>
                <a:lnTo>
                  <a:pt x="925917" y="695279"/>
                </a:lnTo>
                <a:lnTo>
                  <a:pt x="0" y="6952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452939" y="6219924"/>
            <a:ext cx="925917" cy="695280"/>
          </a:xfrm>
          <a:custGeom>
            <a:avLst/>
            <a:gdLst/>
            <a:ahLst/>
            <a:cxnLst/>
            <a:rect r="r" b="b" t="t" l="l"/>
            <a:pathLst>
              <a:path h="695280" w="925917">
                <a:moveTo>
                  <a:pt x="0" y="0"/>
                </a:moveTo>
                <a:lnTo>
                  <a:pt x="925917" y="0"/>
                </a:lnTo>
                <a:lnTo>
                  <a:pt x="925917" y="695280"/>
                </a:lnTo>
                <a:lnTo>
                  <a:pt x="0" y="695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446925" y="1739766"/>
            <a:ext cx="4270434" cy="8231416"/>
          </a:xfrm>
          <a:custGeom>
            <a:avLst/>
            <a:gdLst/>
            <a:ahLst/>
            <a:cxnLst/>
            <a:rect r="r" b="b" t="t" l="l"/>
            <a:pathLst>
              <a:path h="8231416" w="4270434">
                <a:moveTo>
                  <a:pt x="0" y="0"/>
                </a:moveTo>
                <a:lnTo>
                  <a:pt x="4270434" y="0"/>
                </a:lnTo>
                <a:lnTo>
                  <a:pt x="4270434" y="8231416"/>
                </a:lnTo>
                <a:lnTo>
                  <a:pt x="0" y="82314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523744" y="2490617"/>
            <a:ext cx="6696369" cy="547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  <a:spcBef>
                <a:spcPct val="0"/>
              </a:spcBef>
            </a:pPr>
            <a:r>
              <a:rPr lang="en-US" sz="319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Geram uma resposta personalizada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23744" y="4250560"/>
            <a:ext cx="8051896" cy="1109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  <a:spcBef>
                <a:spcPct val="0"/>
              </a:spcBef>
            </a:pPr>
            <a:r>
              <a:rPr lang="en-US" sz="319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Cada bot tem instruções únicas para cada caso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8788" y="209134"/>
            <a:ext cx="17932586" cy="1368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2"/>
              </a:lnSpc>
            </a:pPr>
            <a:r>
              <a:rPr lang="en-US" sz="50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MODELO DE RESPOSTA BASEADO EM PROMPT E MEMÓRIA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523744" y="6153249"/>
            <a:ext cx="8051896" cy="547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  <a:spcBef>
                <a:spcPct val="0"/>
              </a:spcBef>
            </a:pPr>
            <a:r>
              <a:rPr lang="en-US" sz="319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Utilização de prompt engineering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8452939" y="7917044"/>
            <a:ext cx="925917" cy="695280"/>
          </a:xfrm>
          <a:custGeom>
            <a:avLst/>
            <a:gdLst/>
            <a:ahLst/>
            <a:cxnLst/>
            <a:rect r="r" b="b" t="t" l="l"/>
            <a:pathLst>
              <a:path h="695280" w="925917">
                <a:moveTo>
                  <a:pt x="0" y="0"/>
                </a:moveTo>
                <a:lnTo>
                  <a:pt x="925917" y="0"/>
                </a:lnTo>
                <a:lnTo>
                  <a:pt x="925917" y="695280"/>
                </a:lnTo>
                <a:lnTo>
                  <a:pt x="0" y="695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9523744" y="7850369"/>
            <a:ext cx="8051896" cy="547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  <a:spcBef>
                <a:spcPct val="0"/>
              </a:spcBef>
            </a:pPr>
            <a:r>
              <a:rPr lang="en-US" sz="319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Os bots possuem memória da conversa</a:t>
            </a:r>
          </a:p>
        </p:txBody>
      </p:sp>
    </p:spTree>
  </p:cSld>
  <p:clrMapOvr>
    <a:masterClrMapping/>
  </p:clrMapOvr>
  <p:transition spd="med">
    <p:push dir="l"/>
  </p:transition>
</p:sld>
</file>

<file path=ppt/slides/slide7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1848476"/>
            <a:ext cx="18280291" cy="5941095"/>
          </a:xfrm>
          <a:custGeom>
            <a:avLst/>
            <a:gdLst/>
            <a:ahLst/>
            <a:cxnLst/>
            <a:rect r="r" b="b" t="t" l="l"/>
            <a:pathLst>
              <a:path h="5941095" w="18280291">
                <a:moveTo>
                  <a:pt x="0" y="0"/>
                </a:moveTo>
                <a:lnTo>
                  <a:pt x="18280291" y="0"/>
                </a:lnTo>
                <a:lnTo>
                  <a:pt x="18280291" y="5941094"/>
                </a:lnTo>
                <a:lnTo>
                  <a:pt x="0" y="59410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FLUXOGRAMA DO CHATBOT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73</a:t>
            </a:r>
          </a:p>
        </p:txBody>
      </p:sp>
    </p:spTree>
  </p:cSld>
  <p:clrMapOvr>
    <a:masterClrMapping/>
  </p:clrMapOvr>
  <p:transition spd="med">
    <p:push dir="l"/>
  </p:transition>
</p:sld>
</file>

<file path=ppt/slides/slide7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170687" y="3597881"/>
            <a:ext cx="922457" cy="692682"/>
          </a:xfrm>
          <a:custGeom>
            <a:avLst/>
            <a:gdLst/>
            <a:ahLst/>
            <a:cxnLst/>
            <a:rect r="r" b="b" t="t" l="l"/>
            <a:pathLst>
              <a:path h="692682" w="922457">
                <a:moveTo>
                  <a:pt x="0" y="0"/>
                </a:moveTo>
                <a:lnTo>
                  <a:pt x="922457" y="0"/>
                </a:lnTo>
                <a:lnTo>
                  <a:pt x="922457" y="692681"/>
                </a:lnTo>
                <a:lnTo>
                  <a:pt x="0" y="6926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170687" y="6305769"/>
            <a:ext cx="922457" cy="692682"/>
          </a:xfrm>
          <a:custGeom>
            <a:avLst/>
            <a:gdLst/>
            <a:ahLst/>
            <a:cxnLst/>
            <a:rect r="r" b="b" t="t" l="l"/>
            <a:pathLst>
              <a:path h="692682" w="922457">
                <a:moveTo>
                  <a:pt x="0" y="0"/>
                </a:moveTo>
                <a:lnTo>
                  <a:pt x="922457" y="0"/>
                </a:lnTo>
                <a:lnTo>
                  <a:pt x="922457" y="692682"/>
                </a:lnTo>
                <a:lnTo>
                  <a:pt x="0" y="6926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424245" y="991424"/>
            <a:ext cx="5000254" cy="4471272"/>
          </a:xfrm>
          <a:custGeom>
            <a:avLst/>
            <a:gdLst/>
            <a:ahLst/>
            <a:cxnLst/>
            <a:rect r="r" b="b" t="t" l="l"/>
            <a:pathLst>
              <a:path h="4471272" w="5000254">
                <a:moveTo>
                  <a:pt x="0" y="0"/>
                </a:moveTo>
                <a:lnTo>
                  <a:pt x="5000254" y="0"/>
                </a:lnTo>
                <a:lnTo>
                  <a:pt x="5000254" y="4471272"/>
                </a:lnTo>
                <a:lnTo>
                  <a:pt x="0" y="44712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13390" b="-15996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386728" y="5666531"/>
            <a:ext cx="5037771" cy="4272569"/>
          </a:xfrm>
          <a:custGeom>
            <a:avLst/>
            <a:gdLst/>
            <a:ahLst/>
            <a:cxnLst/>
            <a:rect r="r" b="b" t="t" l="l"/>
            <a:pathLst>
              <a:path h="4272569" w="5037771">
                <a:moveTo>
                  <a:pt x="0" y="0"/>
                </a:moveTo>
                <a:lnTo>
                  <a:pt x="5037771" y="0"/>
                </a:lnTo>
                <a:lnTo>
                  <a:pt x="5037771" y="4272568"/>
                </a:lnTo>
                <a:lnTo>
                  <a:pt x="0" y="42725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0184" t="-10689" r="-14813" b="-1898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37491" y="3531206"/>
            <a:ext cx="6671347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Enviam a resposta gerada pela IA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237491" y="6345088"/>
            <a:ext cx="802180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Envio é feito pelo id do usuário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42170" y="171415"/>
            <a:ext cx="17932586" cy="820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28"/>
              </a:lnSpc>
            </a:pPr>
            <a:r>
              <a:rPr lang="en-US" sz="58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ENVIO DE RESPOSTAS </a:t>
            </a:r>
          </a:p>
        </p:txBody>
      </p:sp>
    </p:spTree>
  </p:cSld>
  <p:clrMapOvr>
    <a:masterClrMapping/>
  </p:clrMapOvr>
  <p:transition spd="med">
    <p:push dir="l"/>
  </p:transition>
</p:sld>
</file>

<file path=ppt/slides/slide7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5365" y="76371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2965" y="7789570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0" y="0"/>
                </a:moveTo>
                <a:lnTo>
                  <a:pt x="2823505" y="0"/>
                </a:lnTo>
                <a:lnTo>
                  <a:pt x="2823505" y="1072932"/>
                </a:lnTo>
                <a:lnTo>
                  <a:pt x="0" y="107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5782" y="7911535"/>
            <a:ext cx="2975905" cy="1225332"/>
            <a:chOff x="0" y="0"/>
            <a:chExt cx="3967873" cy="1633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3200" y="203200"/>
              <a:ext cx="3764673" cy="1430576"/>
            </a:xfrm>
            <a:custGeom>
              <a:avLst/>
              <a:gdLst/>
              <a:ahLst/>
              <a:cxnLst/>
              <a:rect r="r" b="b" t="t" l="l"/>
              <a:pathLst>
                <a:path h="1430576" w="3764673">
                  <a:moveTo>
                    <a:pt x="0" y="0"/>
                  </a:moveTo>
                  <a:lnTo>
                    <a:pt x="3764673" y="0"/>
                  </a:lnTo>
                  <a:lnTo>
                    <a:pt x="3764673" y="1430576"/>
                  </a:lnTo>
                  <a:lnTo>
                    <a:pt x="0" y="1430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true" flipV="true" rot="0">
            <a:off x="16271857" y="22201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424257" y="23725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6576657" y="25249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6729057" y="2677349"/>
            <a:ext cx="2823505" cy="1072932"/>
          </a:xfrm>
          <a:custGeom>
            <a:avLst/>
            <a:gdLst/>
            <a:ahLst/>
            <a:cxnLst/>
            <a:rect r="r" b="b" t="t" l="l"/>
            <a:pathLst>
              <a:path h="1072932" w="2823505">
                <a:moveTo>
                  <a:pt x="2823505" y="1072932"/>
                </a:moveTo>
                <a:lnTo>
                  <a:pt x="0" y="1072932"/>
                </a:lnTo>
                <a:lnTo>
                  <a:pt x="0" y="0"/>
                </a:lnTo>
                <a:lnTo>
                  <a:pt x="2823505" y="0"/>
                </a:lnTo>
                <a:lnTo>
                  <a:pt x="2823505" y="1072932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>
                  <p14:trim st="2960.0000" end="0.0000"/>
                </p14:media>
              </p:ext>
            </p:extLst>
          </p:nvPr>
        </p:nvPicPr>
        <p:blipFill>
          <a:blip r:embed="rId5"/>
          <a:srcRect l="0" t="8086" r="37784" b="1019"/>
          <a:stretch>
            <a:fillRect/>
          </a:stretch>
        </p:blipFill>
        <p:spPr>
          <a:xfrm flipH="false" flipV="false" rot="0">
            <a:off x="3834462" y="931119"/>
            <a:ext cx="11384723" cy="9355881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42170" y="171415"/>
            <a:ext cx="17932586" cy="820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28"/>
              </a:lnSpc>
            </a:pPr>
            <a:r>
              <a:rPr lang="en-US" sz="58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VÍDEO DE EXEMPLO</a:t>
            </a:r>
          </a:p>
        </p:txBody>
      </p:sp>
    </p:spTree>
  </p:cSld>
  <p:clrMapOvr>
    <a:masterClrMapping/>
  </p:clrMapOvr>
  <p:transition spd="med">
    <p:push dir="l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7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61862" y="8164257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60029" y="2144849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50591" y="6026735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0" y="0"/>
                </a:moveTo>
                <a:lnTo>
                  <a:pt x="7011910" y="0"/>
                </a:lnTo>
                <a:lnTo>
                  <a:pt x="7011910" y="4640609"/>
                </a:lnTo>
                <a:lnTo>
                  <a:pt x="0" y="46406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476472"/>
            <a:ext cx="15962704" cy="145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47"/>
              </a:lnSpc>
            </a:pPr>
            <a:r>
              <a:rPr lang="en-US" sz="1041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PRECIFICAÇÃO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0">
            <a:off x="-2381442" y="-175456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7011910" y="4640610"/>
                </a:moveTo>
                <a:lnTo>
                  <a:pt x="0" y="4640610"/>
                </a:lnTo>
                <a:lnTo>
                  <a:pt x="0" y="0"/>
                </a:lnTo>
                <a:lnTo>
                  <a:pt x="7011910" y="0"/>
                </a:lnTo>
                <a:lnTo>
                  <a:pt x="7011910" y="464061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76</a:t>
            </a:r>
          </a:p>
        </p:txBody>
      </p:sp>
    </p:spTree>
  </p:cSld>
  <p:clrMapOvr>
    <a:masterClrMapping/>
  </p:clrMapOvr>
  <p:transition spd="med">
    <p:push dir="l"/>
  </p:transition>
</p:sld>
</file>

<file path=ppt/slides/slide7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676906" y="1028700"/>
          <a:ext cx="13539202" cy="9067574"/>
        </p:xfrm>
        <a:graphic>
          <a:graphicData uri="http://schemas.openxmlformats.org/drawingml/2006/table">
            <a:tbl>
              <a:tblPr/>
              <a:tblGrid>
                <a:gridCol w="3683086"/>
                <a:gridCol w="6005377"/>
                <a:gridCol w="3850740"/>
              </a:tblGrid>
              <a:tr h="118242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Items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Descrição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Preço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</a:tr>
              <a:tr h="13678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Servidor Principal - n8n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 1 servidor principal para n8n + Backend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R$ 300 - R$ 600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</a:tr>
              <a:tr h="139930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Modelo de IA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OpenAI O1 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3M tokens de entrada e saída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R$ 1.125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</a:tr>
              <a:tr h="13678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Equipe Técnica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 Dev Backend (Node.js) + 1 Suporte Técnico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R$ 12.000 - R$ 22.000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</a:tr>
              <a:tr h="13678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Segurança e Monitoramento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Firewall básico + Monitoramento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R$ 600 - R$ 2.500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</a:tr>
              <a:tr h="121523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Marketing e Dominio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Campanhas no Google Ads/ Domínio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R$ 1.300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</a:tr>
              <a:tr h="11671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Total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Custo de toda a operação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R$ 16.325 - R$ 40.125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-166534" y="171415"/>
            <a:ext cx="18541290" cy="78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4"/>
              </a:lnSpc>
            </a:pPr>
            <a:r>
              <a:rPr lang="en-US" sz="56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TABELA DE PREÇOS - HOST NA NUVEM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77</a:t>
            </a:r>
          </a:p>
        </p:txBody>
      </p:sp>
    </p:spTree>
  </p:cSld>
  <p:clrMapOvr>
    <a:masterClrMapping/>
  </p:clrMapOvr>
  <p:transition spd="med">
    <p:push dir="l"/>
  </p:transition>
</p:sld>
</file>

<file path=ppt/slides/slide7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966770" y="1515664"/>
          <a:ext cx="16292530" cy="6530834"/>
        </p:xfrm>
        <a:graphic>
          <a:graphicData uri="http://schemas.openxmlformats.org/drawingml/2006/table">
            <a:tbl>
              <a:tblPr/>
              <a:tblGrid>
                <a:gridCol w="3261419"/>
                <a:gridCol w="10487239"/>
                <a:gridCol w="2543873"/>
              </a:tblGrid>
              <a:tr h="19300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Estratégias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Descrição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Valor Arrecadado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</a:tr>
              <a:tr h="217694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Redução da Evasão Escolar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 5% dos alunos que desistiriam forem retidos pela IA, a instituição evita 250 desistências. Com mensalidade de R$ 600, isso gera R$ 150.000/mês em receita preservada.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R$ 150.000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</a:tr>
              <a:tr h="242381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Cobrança Extra na Mensalidade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 universidade pode adicionar R$ 10 a R$ 25/mês na mensalidade de cada aluno pelo acesso ao Tutor.IA. Se 50% dos alunos aceitarem (2.500 alunos), isso gera R$ 25.000 - R$ 62.500/mês.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R$ 25.000 - R$ 62.500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4952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-126645" y="240568"/>
            <a:ext cx="18541290" cy="71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79"/>
              </a:lnSpc>
            </a:pPr>
            <a:r>
              <a:rPr lang="en-US" sz="51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GANHO FINANCEIRO - UNIVERSIDADE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494374" y="9522477"/>
            <a:ext cx="549826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78</a:t>
            </a:r>
          </a:p>
        </p:txBody>
      </p:sp>
    </p:spTree>
  </p:cSld>
  <p:clrMapOvr>
    <a:masterClrMapping/>
  </p:clrMapOvr>
  <p:transition spd="med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538191" y="5143500"/>
            <a:ext cx="1541495" cy="1541495"/>
          </a:xfrm>
          <a:custGeom>
            <a:avLst/>
            <a:gdLst/>
            <a:ahLst/>
            <a:cxnLst/>
            <a:rect r="r" b="b" t="t" l="l"/>
            <a:pathLst>
              <a:path h="1541495" w="1541495">
                <a:moveTo>
                  <a:pt x="0" y="0"/>
                </a:moveTo>
                <a:lnTo>
                  <a:pt x="1541495" y="0"/>
                </a:lnTo>
                <a:lnTo>
                  <a:pt x="1541495" y="1541495"/>
                </a:lnTo>
                <a:lnTo>
                  <a:pt x="0" y="15414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798909" y="5006398"/>
            <a:ext cx="1678597" cy="1678597"/>
          </a:xfrm>
          <a:custGeom>
            <a:avLst/>
            <a:gdLst/>
            <a:ahLst/>
            <a:cxnLst/>
            <a:rect r="r" b="b" t="t" l="l"/>
            <a:pathLst>
              <a:path h="1678597" w="1678597">
                <a:moveTo>
                  <a:pt x="0" y="0"/>
                </a:moveTo>
                <a:lnTo>
                  <a:pt x="1678597" y="0"/>
                </a:lnTo>
                <a:lnTo>
                  <a:pt x="1678597" y="1678597"/>
                </a:lnTo>
                <a:lnTo>
                  <a:pt x="0" y="16785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40565" y="4001198"/>
            <a:ext cx="12837934" cy="863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ANTES X DEPOIS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8</a:t>
            </a:r>
          </a:p>
        </p:txBody>
      </p:sp>
    </p:spTree>
  </p:cSld>
  <p:clrMapOvr>
    <a:masterClrMapping/>
  </p:clrMapOvr>
  <p:transition spd="med">
    <p:push dir="l"/>
  </p:transition>
</p:sld>
</file>

<file path=ppt/slides/slide8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61862" y="8164257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60029" y="2144849"/>
            <a:ext cx="5447285" cy="891374"/>
          </a:xfrm>
          <a:custGeom>
            <a:avLst/>
            <a:gdLst/>
            <a:ahLst/>
            <a:cxnLst/>
            <a:rect r="r" b="b" t="t" l="l"/>
            <a:pathLst>
              <a:path h="891374" w="5447285">
                <a:moveTo>
                  <a:pt x="0" y="0"/>
                </a:moveTo>
                <a:lnTo>
                  <a:pt x="5447285" y="0"/>
                </a:lnTo>
                <a:lnTo>
                  <a:pt x="5447285" y="891374"/>
                </a:lnTo>
                <a:lnTo>
                  <a:pt x="0" y="891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50591" y="6026735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0" y="0"/>
                </a:moveTo>
                <a:lnTo>
                  <a:pt x="7011910" y="0"/>
                </a:lnTo>
                <a:lnTo>
                  <a:pt x="7011910" y="4640609"/>
                </a:lnTo>
                <a:lnTo>
                  <a:pt x="0" y="46406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228362"/>
            <a:ext cx="15962704" cy="2867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47"/>
              </a:lnSpc>
            </a:pPr>
            <a:r>
              <a:rPr lang="en-US" sz="1041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CONSIDERAÇÕES FINAIS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0">
            <a:off x="-2381442" y="-175456"/>
            <a:ext cx="7011910" cy="4640610"/>
          </a:xfrm>
          <a:custGeom>
            <a:avLst/>
            <a:gdLst/>
            <a:ahLst/>
            <a:cxnLst/>
            <a:rect r="r" b="b" t="t" l="l"/>
            <a:pathLst>
              <a:path h="4640610" w="7011910">
                <a:moveTo>
                  <a:pt x="7011910" y="4640610"/>
                </a:moveTo>
                <a:lnTo>
                  <a:pt x="0" y="4640610"/>
                </a:lnTo>
                <a:lnTo>
                  <a:pt x="0" y="0"/>
                </a:lnTo>
                <a:lnTo>
                  <a:pt x="7011910" y="0"/>
                </a:lnTo>
                <a:lnTo>
                  <a:pt x="7011910" y="464061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494374" y="9522477"/>
            <a:ext cx="549826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79</a:t>
            </a:r>
          </a:p>
        </p:txBody>
      </p:sp>
    </p:spTree>
  </p:cSld>
  <p:clrMapOvr>
    <a:masterClrMapping/>
  </p:clrMapOvr>
  <p:transition spd="med">
    <p:push dir="l"/>
  </p:transition>
</p:sld>
</file>

<file path=ppt/slides/slide8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96803" y="3252470"/>
            <a:ext cx="5291197" cy="4114800"/>
          </a:xfrm>
          <a:custGeom>
            <a:avLst/>
            <a:gdLst/>
            <a:ahLst/>
            <a:cxnLst/>
            <a:rect r="r" b="b" t="t" l="l"/>
            <a:pathLst>
              <a:path h="4114800" w="5291197">
                <a:moveTo>
                  <a:pt x="0" y="0"/>
                </a:moveTo>
                <a:lnTo>
                  <a:pt x="5291197" y="0"/>
                </a:lnTo>
                <a:lnTo>
                  <a:pt x="529119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70127" y="3931165"/>
            <a:ext cx="12947111" cy="3436105"/>
            <a:chOff x="0" y="0"/>
            <a:chExt cx="3409939" cy="9049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409939" cy="904982"/>
            </a:xfrm>
            <a:custGeom>
              <a:avLst/>
              <a:gdLst/>
              <a:ahLst/>
              <a:cxnLst/>
              <a:rect r="r" b="b" t="t" l="l"/>
              <a:pathLst>
                <a:path h="904982" w="3409939">
                  <a:moveTo>
                    <a:pt x="30496" y="0"/>
                  </a:moveTo>
                  <a:lnTo>
                    <a:pt x="3379443" y="0"/>
                  </a:lnTo>
                  <a:cubicBezTo>
                    <a:pt x="3396285" y="0"/>
                    <a:pt x="3409939" y="13654"/>
                    <a:pt x="3409939" y="30496"/>
                  </a:cubicBezTo>
                  <a:lnTo>
                    <a:pt x="3409939" y="874486"/>
                  </a:lnTo>
                  <a:cubicBezTo>
                    <a:pt x="3409939" y="891329"/>
                    <a:pt x="3396285" y="904982"/>
                    <a:pt x="3379443" y="904982"/>
                  </a:cubicBezTo>
                  <a:lnTo>
                    <a:pt x="30496" y="904982"/>
                  </a:lnTo>
                  <a:cubicBezTo>
                    <a:pt x="13654" y="904982"/>
                    <a:pt x="0" y="891329"/>
                    <a:pt x="0" y="874486"/>
                  </a:cubicBezTo>
                  <a:lnTo>
                    <a:pt x="0" y="30496"/>
                  </a:lnTo>
                  <a:cubicBezTo>
                    <a:pt x="0" y="13654"/>
                    <a:pt x="13654" y="0"/>
                    <a:pt x="30496" y="0"/>
                  </a:cubicBezTo>
                  <a:close/>
                </a:path>
              </a:pathLst>
            </a:custGeom>
            <a:solidFill>
              <a:srgbClr val="1E94D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409939" cy="962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18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07303" y="4187836"/>
            <a:ext cx="11592252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 Tutor.IA é uma inovação no âmbito acadêmico, facilitando a vida dos alunos e promovendo aprendizado eficiente, organização e acessibilidade para alunos e professores. 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Sua implementação pode transformar a educação, tornando-a mais inteligente, interativa e adaptável às necessidades do futuro.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126645" y="453614"/>
            <a:ext cx="18541290" cy="78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4"/>
              </a:lnSpc>
            </a:pPr>
            <a:r>
              <a:rPr lang="en-US" sz="56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CONSIDERAÇÕES FINAIS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494374" y="9522477"/>
            <a:ext cx="549826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80</a:t>
            </a:r>
          </a:p>
        </p:txBody>
      </p:sp>
    </p:spTree>
  </p:cSld>
  <p:clrMapOvr>
    <a:masterClrMapping/>
  </p:clrMapOvr>
  <p:transition spd="med">
    <p:push dir="l"/>
  </p:transition>
</p:sld>
</file>

<file path=ppt/slides/slide8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26645" y="431898"/>
            <a:ext cx="18541290" cy="78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4"/>
              </a:lnSpc>
            </a:pPr>
            <a:r>
              <a:rPr lang="en-US" sz="56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REFERÊNCIAS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81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93895" y="2135781"/>
            <a:ext cx="1586540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TECFY. 5 tendências do setor educacional para 2025. 2025. Disponível em: </a:t>
            </a:r>
            <a:r>
              <a:rPr lang="en-US" sz="3000" u="sng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  <a:hlinkClick r:id="rId3" tooltip="https://www.tecfy.com.br"/>
              </a:rPr>
              <a:t>https://www.tecfy.com.br</a:t>
            </a: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 Acesso em: 5 fev. 2025.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79047" y="2352881"/>
            <a:ext cx="918552" cy="689749"/>
          </a:xfrm>
          <a:custGeom>
            <a:avLst/>
            <a:gdLst/>
            <a:ahLst/>
            <a:cxnLst/>
            <a:rect r="r" b="b" t="t" l="l"/>
            <a:pathLst>
              <a:path h="689749" w="918552">
                <a:moveTo>
                  <a:pt x="0" y="0"/>
                </a:moveTo>
                <a:lnTo>
                  <a:pt x="918552" y="0"/>
                </a:lnTo>
                <a:lnTo>
                  <a:pt x="918552" y="689749"/>
                </a:lnTo>
                <a:lnTo>
                  <a:pt x="0" y="6897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93895" y="3292543"/>
            <a:ext cx="15865405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TOTVS. Tendências e avanços para o Setor Educacional em 2024: ensino mais conectado e a presença das IAs! 2024. Disponível em: </a:t>
            </a:r>
            <a:r>
              <a:rPr lang="en-US" sz="3000" u="sng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  <a:hlinkClick r:id="rId6" tooltip="https://www.totvs.com/blog/instituicao-de-ensino/tendencias-educacional/"/>
              </a:rPr>
              <a:t>https://www.totvs.com/blog/instituicao-de-ensino/tendencias-educacional/</a:t>
            </a: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 Acesso em: 5 fev. 2025.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379047" y="3509643"/>
            <a:ext cx="918552" cy="689749"/>
          </a:xfrm>
          <a:custGeom>
            <a:avLst/>
            <a:gdLst/>
            <a:ahLst/>
            <a:cxnLst/>
            <a:rect r="r" b="b" t="t" l="l"/>
            <a:pathLst>
              <a:path h="689749" w="918552">
                <a:moveTo>
                  <a:pt x="0" y="0"/>
                </a:moveTo>
                <a:lnTo>
                  <a:pt x="918552" y="0"/>
                </a:lnTo>
                <a:lnTo>
                  <a:pt x="918552" y="689749"/>
                </a:lnTo>
                <a:lnTo>
                  <a:pt x="0" y="6897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93895" y="5283268"/>
            <a:ext cx="15865405" cy="3190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N8N. Pricing - n8n Workflow Automation. Disponível em: https://n8n.io/pricing. Acesso em: 5 fev. 2025.</a:t>
            </a:r>
          </a:p>
          <a:p>
            <a:pPr algn="just">
              <a:lnSpc>
                <a:spcPts val="4200"/>
              </a:lnSpc>
            </a:pP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PIXELJETS. n8n Pricing and Features Explained. Disponível em: https://pixeljets.com/blog/n8n. Acesso em: 5 fev. 2025.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379047" y="5500368"/>
            <a:ext cx="918552" cy="689749"/>
          </a:xfrm>
          <a:custGeom>
            <a:avLst/>
            <a:gdLst/>
            <a:ahLst/>
            <a:cxnLst/>
            <a:rect r="r" b="b" t="t" l="l"/>
            <a:pathLst>
              <a:path h="689749" w="918552">
                <a:moveTo>
                  <a:pt x="0" y="0"/>
                </a:moveTo>
                <a:lnTo>
                  <a:pt x="918552" y="0"/>
                </a:lnTo>
                <a:lnTo>
                  <a:pt x="918552" y="689749"/>
                </a:lnTo>
                <a:lnTo>
                  <a:pt x="0" y="6897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79047" y="7052788"/>
            <a:ext cx="918552" cy="689749"/>
          </a:xfrm>
          <a:custGeom>
            <a:avLst/>
            <a:gdLst/>
            <a:ahLst/>
            <a:cxnLst/>
            <a:rect r="r" b="b" t="t" l="l"/>
            <a:pathLst>
              <a:path h="689749" w="918552">
                <a:moveTo>
                  <a:pt x="0" y="0"/>
                </a:moveTo>
                <a:lnTo>
                  <a:pt x="918552" y="0"/>
                </a:lnTo>
                <a:lnTo>
                  <a:pt x="918552" y="689749"/>
                </a:lnTo>
                <a:lnTo>
                  <a:pt x="0" y="6897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med">
    <p:push dir="l"/>
  </p:transition>
</p:sld>
</file>

<file path=ppt/slides/slide8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27485" y="3754803"/>
            <a:ext cx="14787718" cy="1495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11"/>
              </a:lnSpc>
            </a:pPr>
            <a:r>
              <a:rPr lang="en-US" sz="945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MUITO OBRIGADO!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818141" y="5623010"/>
            <a:ext cx="10916976" cy="75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77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“A educação é a arma mais poderosa que você pode usar para mudar o mundo” - Nelson Mandela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82</a:t>
            </a:r>
          </a:p>
        </p:txBody>
      </p:sp>
    </p:spTree>
  </p:cSld>
  <p:clrMapOvr>
    <a:masterClrMapping/>
  </p:clrMapOvr>
  <p:transition spd="med">
    <p:push dir="l"/>
  </p:transition>
</p:sld>
</file>

<file path=ppt/slides/slide8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823947" y="521502"/>
            <a:ext cx="1564339" cy="156433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89E0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1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28788" y="218659"/>
            <a:ext cx="17932586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CÓDIGOS QR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26933" y="1774337"/>
            <a:ext cx="8558368" cy="8056006"/>
            <a:chOff x="0" y="0"/>
            <a:chExt cx="2254056" cy="21217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54056" cy="2121746"/>
            </a:xfrm>
            <a:custGeom>
              <a:avLst/>
              <a:gdLst/>
              <a:ahLst/>
              <a:cxnLst/>
              <a:rect r="r" b="b" t="t" l="l"/>
              <a:pathLst>
                <a:path h="2121746" w="2254056">
                  <a:moveTo>
                    <a:pt x="46135" y="0"/>
                  </a:moveTo>
                  <a:lnTo>
                    <a:pt x="2207921" y="0"/>
                  </a:lnTo>
                  <a:cubicBezTo>
                    <a:pt x="2233401" y="0"/>
                    <a:pt x="2254056" y="20655"/>
                    <a:pt x="2254056" y="46135"/>
                  </a:cubicBezTo>
                  <a:lnTo>
                    <a:pt x="2254056" y="2075612"/>
                  </a:lnTo>
                  <a:cubicBezTo>
                    <a:pt x="2254056" y="2101091"/>
                    <a:pt x="2233401" y="2121746"/>
                    <a:pt x="2207921" y="2121746"/>
                  </a:cubicBezTo>
                  <a:lnTo>
                    <a:pt x="46135" y="2121746"/>
                  </a:lnTo>
                  <a:cubicBezTo>
                    <a:pt x="20655" y="2121746"/>
                    <a:pt x="0" y="2101091"/>
                    <a:pt x="0" y="2075612"/>
                  </a:cubicBezTo>
                  <a:lnTo>
                    <a:pt x="0" y="46135"/>
                  </a:lnTo>
                  <a:cubicBezTo>
                    <a:pt x="0" y="20655"/>
                    <a:pt x="20655" y="0"/>
                    <a:pt x="46135" y="0"/>
                  </a:cubicBezTo>
                  <a:close/>
                </a:path>
              </a:pathLst>
            </a:custGeom>
            <a:solidFill>
              <a:srgbClr val="189E0E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254056" cy="21788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18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3899578" y="557935"/>
            <a:ext cx="1430380" cy="1527906"/>
          </a:xfrm>
          <a:custGeom>
            <a:avLst/>
            <a:gdLst/>
            <a:ahLst/>
            <a:cxnLst/>
            <a:rect r="r" b="b" t="t" l="l"/>
            <a:pathLst>
              <a:path h="1527906" w="1430380">
                <a:moveTo>
                  <a:pt x="0" y="0"/>
                </a:moveTo>
                <a:lnTo>
                  <a:pt x="1430380" y="0"/>
                </a:lnTo>
                <a:lnTo>
                  <a:pt x="1430380" y="1527906"/>
                </a:lnTo>
                <a:lnTo>
                  <a:pt x="0" y="15279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395825" y="1774337"/>
            <a:ext cx="8765549" cy="7995136"/>
            <a:chOff x="0" y="0"/>
            <a:chExt cx="2308622" cy="2105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308622" cy="2105715"/>
            </a:xfrm>
            <a:custGeom>
              <a:avLst/>
              <a:gdLst/>
              <a:ahLst/>
              <a:cxnLst/>
              <a:rect r="r" b="b" t="t" l="l"/>
              <a:pathLst>
                <a:path h="2105715" w="2308622">
                  <a:moveTo>
                    <a:pt x="45044" y="0"/>
                  </a:moveTo>
                  <a:lnTo>
                    <a:pt x="2263578" y="0"/>
                  </a:lnTo>
                  <a:cubicBezTo>
                    <a:pt x="2288455" y="0"/>
                    <a:pt x="2308622" y="20167"/>
                    <a:pt x="2308622" y="45044"/>
                  </a:cubicBezTo>
                  <a:lnTo>
                    <a:pt x="2308622" y="2060671"/>
                  </a:lnTo>
                  <a:cubicBezTo>
                    <a:pt x="2308622" y="2085548"/>
                    <a:pt x="2288455" y="2105715"/>
                    <a:pt x="2263578" y="2105715"/>
                  </a:cubicBezTo>
                  <a:lnTo>
                    <a:pt x="45044" y="2105715"/>
                  </a:lnTo>
                  <a:cubicBezTo>
                    <a:pt x="20167" y="2105715"/>
                    <a:pt x="0" y="2085548"/>
                    <a:pt x="0" y="2060671"/>
                  </a:cubicBezTo>
                  <a:lnTo>
                    <a:pt x="0" y="45044"/>
                  </a:lnTo>
                  <a:cubicBezTo>
                    <a:pt x="0" y="20167"/>
                    <a:pt x="20167" y="0"/>
                    <a:pt x="45044" y="0"/>
                  </a:cubicBezTo>
                  <a:close/>
                </a:path>
              </a:pathLst>
            </a:custGeom>
            <a:solidFill>
              <a:srgbClr val="1E94D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2308622" cy="21628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18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122439" y="557935"/>
            <a:ext cx="1456468" cy="1456468"/>
          </a:xfrm>
          <a:custGeom>
            <a:avLst/>
            <a:gdLst/>
            <a:ahLst/>
            <a:cxnLst/>
            <a:rect r="r" b="b" t="t" l="l"/>
            <a:pathLst>
              <a:path h="1456468" w="1456468">
                <a:moveTo>
                  <a:pt x="0" y="0"/>
                </a:moveTo>
                <a:lnTo>
                  <a:pt x="1456467" y="0"/>
                </a:lnTo>
                <a:lnTo>
                  <a:pt x="1456467" y="1456468"/>
                </a:lnTo>
                <a:lnTo>
                  <a:pt x="0" y="1456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826831" y="2014403"/>
            <a:ext cx="7575874" cy="7575874"/>
          </a:xfrm>
          <a:custGeom>
            <a:avLst/>
            <a:gdLst/>
            <a:ahLst/>
            <a:cxnLst/>
            <a:rect r="r" b="b" t="t" l="l"/>
            <a:pathLst>
              <a:path h="7575874" w="7575874">
                <a:moveTo>
                  <a:pt x="0" y="0"/>
                </a:moveTo>
                <a:lnTo>
                  <a:pt x="7575874" y="0"/>
                </a:lnTo>
                <a:lnTo>
                  <a:pt x="7575874" y="7575874"/>
                </a:lnTo>
                <a:lnTo>
                  <a:pt x="0" y="75758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9921514" y="2085841"/>
            <a:ext cx="7841665" cy="7431158"/>
            <a:chOff x="0" y="0"/>
            <a:chExt cx="2065294" cy="195717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065294" cy="1957177"/>
            </a:xfrm>
            <a:custGeom>
              <a:avLst/>
              <a:gdLst/>
              <a:ahLst/>
              <a:cxnLst/>
              <a:rect r="r" b="b" t="t" l="l"/>
              <a:pathLst>
                <a:path h="1957177" w="2065294">
                  <a:moveTo>
                    <a:pt x="0" y="0"/>
                  </a:moveTo>
                  <a:lnTo>
                    <a:pt x="2065294" y="0"/>
                  </a:lnTo>
                  <a:lnTo>
                    <a:pt x="2065294" y="1957177"/>
                  </a:lnTo>
                  <a:lnTo>
                    <a:pt x="0" y="195717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2065294" cy="20143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18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0134279" y="2085841"/>
            <a:ext cx="7467797" cy="7467797"/>
          </a:xfrm>
          <a:custGeom>
            <a:avLst/>
            <a:gdLst/>
            <a:ahLst/>
            <a:cxnLst/>
            <a:rect r="r" b="b" t="t" l="l"/>
            <a:pathLst>
              <a:path h="7467797" w="7467797">
                <a:moveTo>
                  <a:pt x="0" y="0"/>
                </a:moveTo>
                <a:lnTo>
                  <a:pt x="7467797" y="0"/>
                </a:lnTo>
                <a:lnTo>
                  <a:pt x="7467797" y="7467797"/>
                </a:lnTo>
                <a:lnTo>
                  <a:pt x="0" y="74677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255307" y="1028700"/>
            <a:ext cx="1564339" cy="156433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953B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1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864816" y="1896078"/>
            <a:ext cx="8558368" cy="8056006"/>
            <a:chOff x="0" y="0"/>
            <a:chExt cx="2254056" cy="21217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54056" cy="2121746"/>
            </a:xfrm>
            <a:custGeom>
              <a:avLst/>
              <a:gdLst/>
              <a:ahLst/>
              <a:cxnLst/>
              <a:rect r="r" b="b" t="t" l="l"/>
              <a:pathLst>
                <a:path h="2121746" w="2254056">
                  <a:moveTo>
                    <a:pt x="46135" y="0"/>
                  </a:moveTo>
                  <a:lnTo>
                    <a:pt x="2207921" y="0"/>
                  </a:lnTo>
                  <a:cubicBezTo>
                    <a:pt x="2233401" y="0"/>
                    <a:pt x="2254056" y="20655"/>
                    <a:pt x="2254056" y="46135"/>
                  </a:cubicBezTo>
                  <a:lnTo>
                    <a:pt x="2254056" y="2075612"/>
                  </a:lnTo>
                  <a:cubicBezTo>
                    <a:pt x="2254056" y="2101091"/>
                    <a:pt x="2233401" y="2121746"/>
                    <a:pt x="2207921" y="2121746"/>
                  </a:cubicBezTo>
                  <a:lnTo>
                    <a:pt x="46135" y="2121746"/>
                  </a:lnTo>
                  <a:cubicBezTo>
                    <a:pt x="20655" y="2121746"/>
                    <a:pt x="0" y="2101091"/>
                    <a:pt x="0" y="2075612"/>
                  </a:cubicBezTo>
                  <a:lnTo>
                    <a:pt x="0" y="46135"/>
                  </a:lnTo>
                  <a:cubicBezTo>
                    <a:pt x="0" y="20655"/>
                    <a:pt x="20655" y="0"/>
                    <a:pt x="46135" y="0"/>
                  </a:cubicBezTo>
                  <a:close/>
                </a:path>
              </a:pathLst>
            </a:custGeom>
            <a:solidFill>
              <a:srgbClr val="7953B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254056" cy="21788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18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693616" y="1114099"/>
            <a:ext cx="687722" cy="945322"/>
          </a:xfrm>
          <a:custGeom>
            <a:avLst/>
            <a:gdLst/>
            <a:ahLst/>
            <a:cxnLst/>
            <a:rect r="r" b="b" t="t" l="l"/>
            <a:pathLst>
              <a:path h="945322" w="687722">
                <a:moveTo>
                  <a:pt x="0" y="0"/>
                </a:moveTo>
                <a:lnTo>
                  <a:pt x="687722" y="0"/>
                </a:lnTo>
                <a:lnTo>
                  <a:pt x="687722" y="945322"/>
                </a:lnTo>
                <a:lnTo>
                  <a:pt x="0" y="9453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364739" y="2144820"/>
            <a:ext cx="7558523" cy="7558523"/>
          </a:xfrm>
          <a:custGeom>
            <a:avLst/>
            <a:gdLst/>
            <a:ahLst/>
            <a:cxnLst/>
            <a:rect r="r" b="b" t="t" l="l"/>
            <a:pathLst>
              <a:path h="7558523" w="7558523">
                <a:moveTo>
                  <a:pt x="0" y="0"/>
                </a:moveTo>
                <a:lnTo>
                  <a:pt x="7558522" y="0"/>
                </a:lnTo>
                <a:lnTo>
                  <a:pt x="7558522" y="7558522"/>
                </a:lnTo>
                <a:lnTo>
                  <a:pt x="0" y="75585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632104" y="76200"/>
            <a:ext cx="10810745" cy="89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0"/>
              </a:lnSpc>
            </a:pPr>
            <a:r>
              <a:rPr lang="en-US" sz="642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QR DO FORMULÁRIO</a:t>
            </a:r>
          </a:p>
        </p:txBody>
      </p:sp>
    </p:spTree>
  </p:cSld>
  <p:clrMapOvr>
    <a:masterClrMapping/>
  </p:clrMapOvr>
  <p:transition spd="med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013361" y="3361911"/>
            <a:ext cx="4428924" cy="4428924"/>
          </a:xfrm>
          <a:custGeom>
            <a:avLst/>
            <a:gdLst/>
            <a:ahLst/>
            <a:cxnLst/>
            <a:rect r="r" b="b" t="t" l="l"/>
            <a:pathLst>
              <a:path h="4428924" w="4428924">
                <a:moveTo>
                  <a:pt x="0" y="0"/>
                </a:moveTo>
                <a:lnTo>
                  <a:pt x="4428924" y="0"/>
                </a:lnTo>
                <a:lnTo>
                  <a:pt x="4428924" y="4428924"/>
                </a:lnTo>
                <a:lnTo>
                  <a:pt x="0" y="44289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41852" y="3078820"/>
            <a:ext cx="1450192" cy="1618066"/>
          </a:xfrm>
          <a:custGeom>
            <a:avLst/>
            <a:gdLst/>
            <a:ahLst/>
            <a:cxnLst/>
            <a:rect r="r" b="b" t="t" l="l"/>
            <a:pathLst>
              <a:path h="1618066" w="1450192">
                <a:moveTo>
                  <a:pt x="0" y="0"/>
                </a:moveTo>
                <a:lnTo>
                  <a:pt x="1450192" y="0"/>
                </a:lnTo>
                <a:lnTo>
                  <a:pt x="1450192" y="1618066"/>
                </a:lnTo>
                <a:lnTo>
                  <a:pt x="0" y="161806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40565" y="816206"/>
            <a:ext cx="12352803" cy="1730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ANTES DO TUTOR I.A</a:t>
            </a:r>
          </a:p>
          <a:p>
            <a:pPr algn="ctr">
              <a:lnSpc>
                <a:spcPts val="688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986160" y="4115222"/>
            <a:ext cx="3086052" cy="426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8"/>
              </a:lnSpc>
              <a:spcBef>
                <a:spcPct val="0"/>
              </a:spcBef>
            </a:pPr>
            <a:r>
              <a:rPr lang="en-US" b="true" sz="298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Desorganização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82700" y="5113846"/>
            <a:ext cx="3472609" cy="1048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63"/>
              </a:lnSpc>
              <a:spcBef>
                <a:spcPct val="0"/>
              </a:spcBef>
            </a:pPr>
            <a:r>
              <a:rPr lang="en-US" sz="255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Alunos perdem prazos importantes por falta de lembretes.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39384" y="3460140"/>
            <a:ext cx="733839" cy="636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6"/>
              </a:lnSpc>
              <a:spcBef>
                <a:spcPct val="0"/>
              </a:spcBef>
            </a:pPr>
            <a:r>
              <a:rPr lang="en-US" b="true" sz="4496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1.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462994" y="3361911"/>
            <a:ext cx="4428924" cy="4428924"/>
          </a:xfrm>
          <a:custGeom>
            <a:avLst/>
            <a:gdLst/>
            <a:ahLst/>
            <a:cxnLst/>
            <a:rect r="r" b="b" t="t" l="l"/>
            <a:pathLst>
              <a:path h="4428924" w="4428924">
                <a:moveTo>
                  <a:pt x="0" y="0"/>
                </a:moveTo>
                <a:lnTo>
                  <a:pt x="4428925" y="0"/>
                </a:lnTo>
                <a:lnTo>
                  <a:pt x="4428925" y="4428924"/>
                </a:lnTo>
                <a:lnTo>
                  <a:pt x="0" y="44289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091486" y="3078820"/>
            <a:ext cx="1450192" cy="1618066"/>
          </a:xfrm>
          <a:custGeom>
            <a:avLst/>
            <a:gdLst/>
            <a:ahLst/>
            <a:cxnLst/>
            <a:rect r="r" b="b" t="t" l="l"/>
            <a:pathLst>
              <a:path h="1618066" w="1450192">
                <a:moveTo>
                  <a:pt x="0" y="0"/>
                </a:moveTo>
                <a:lnTo>
                  <a:pt x="1450191" y="0"/>
                </a:lnTo>
                <a:lnTo>
                  <a:pt x="1450191" y="1618066"/>
                </a:lnTo>
                <a:lnTo>
                  <a:pt x="0" y="161806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313987" y="4115222"/>
            <a:ext cx="3114981" cy="426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8"/>
              </a:lnSpc>
              <a:spcBef>
                <a:spcPct val="0"/>
              </a:spcBef>
            </a:pPr>
            <a:r>
              <a:rPr lang="en-US" b="true" sz="298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Esquecimentos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75119" y="5047184"/>
            <a:ext cx="3719724" cy="139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63"/>
              </a:lnSpc>
              <a:spcBef>
                <a:spcPct val="0"/>
              </a:spcBef>
            </a:pPr>
            <a:r>
              <a:rPr lang="en-US" sz="255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Aulas e trabalhos são esquecidos, impactando negativamente     o desempenho do aluno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89017" y="3460140"/>
            <a:ext cx="733839" cy="636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6"/>
              </a:lnSpc>
              <a:spcBef>
                <a:spcPct val="0"/>
              </a:spcBef>
            </a:pPr>
            <a:r>
              <a:rPr lang="en-US" b="true" sz="4496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2.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2913554" y="3361911"/>
            <a:ext cx="4428924" cy="4428924"/>
          </a:xfrm>
          <a:custGeom>
            <a:avLst/>
            <a:gdLst/>
            <a:ahLst/>
            <a:cxnLst/>
            <a:rect r="r" b="b" t="t" l="l"/>
            <a:pathLst>
              <a:path h="4428924" w="4428924">
                <a:moveTo>
                  <a:pt x="0" y="0"/>
                </a:moveTo>
                <a:lnTo>
                  <a:pt x="4428924" y="0"/>
                </a:lnTo>
                <a:lnTo>
                  <a:pt x="4428924" y="4428924"/>
                </a:lnTo>
                <a:lnTo>
                  <a:pt x="0" y="44289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542045" y="3078820"/>
            <a:ext cx="1450192" cy="1618066"/>
          </a:xfrm>
          <a:custGeom>
            <a:avLst/>
            <a:gdLst/>
            <a:ahLst/>
            <a:cxnLst/>
            <a:rect r="r" b="b" t="t" l="l"/>
            <a:pathLst>
              <a:path h="1618066" w="1450192">
                <a:moveTo>
                  <a:pt x="0" y="0"/>
                </a:moveTo>
                <a:lnTo>
                  <a:pt x="1450192" y="0"/>
                </a:lnTo>
                <a:lnTo>
                  <a:pt x="1450192" y="1618066"/>
                </a:lnTo>
                <a:lnTo>
                  <a:pt x="0" y="161806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3895269" y="4115222"/>
            <a:ext cx="3357681" cy="426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8"/>
              </a:lnSpc>
              <a:spcBef>
                <a:spcPct val="0"/>
              </a:spcBef>
            </a:pPr>
            <a:r>
              <a:rPr lang="en-US" b="true" sz="298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Falta de Suporte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425444" y="5047184"/>
            <a:ext cx="3709523" cy="139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63"/>
              </a:lnSpc>
              <a:spcBef>
                <a:spcPct val="0"/>
              </a:spcBef>
            </a:pPr>
            <a:r>
              <a:rPr lang="en-US" sz="255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Alunos têm dificuldade em encontrar respostas rápidas para suas dúvidas.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939576" y="3460140"/>
            <a:ext cx="733839" cy="636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6"/>
              </a:lnSpc>
              <a:spcBef>
                <a:spcPct val="0"/>
              </a:spcBef>
            </a:pPr>
            <a:r>
              <a:rPr lang="en-US" b="true" sz="4496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3.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9063771" y="8162310"/>
            <a:ext cx="1541495" cy="1541495"/>
          </a:xfrm>
          <a:custGeom>
            <a:avLst/>
            <a:gdLst/>
            <a:ahLst/>
            <a:cxnLst/>
            <a:rect r="r" b="b" t="t" l="l"/>
            <a:pathLst>
              <a:path h="1541495" w="1541495">
                <a:moveTo>
                  <a:pt x="0" y="0"/>
                </a:moveTo>
                <a:lnTo>
                  <a:pt x="1541495" y="0"/>
                </a:lnTo>
                <a:lnTo>
                  <a:pt x="1541495" y="1541495"/>
                </a:lnTo>
                <a:lnTo>
                  <a:pt x="0" y="154149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7413108" y="9377994"/>
            <a:ext cx="712359" cy="794822"/>
          </a:xfrm>
          <a:custGeom>
            <a:avLst/>
            <a:gdLst/>
            <a:ahLst/>
            <a:cxnLst/>
            <a:rect r="r" b="b" t="t" l="l"/>
            <a:pathLst>
              <a:path h="794822" w="712359">
                <a:moveTo>
                  <a:pt x="0" y="0"/>
                </a:moveTo>
                <a:lnTo>
                  <a:pt x="712359" y="0"/>
                </a:lnTo>
                <a:lnTo>
                  <a:pt x="712359" y="794822"/>
                </a:lnTo>
                <a:lnTo>
                  <a:pt x="0" y="79482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7575641" y="9522477"/>
            <a:ext cx="387293" cy="4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18"/>
              </a:lnSpc>
              <a:spcBef>
                <a:spcPct val="0"/>
              </a:spcBef>
            </a:pPr>
            <a:r>
              <a:rPr lang="en-US" sz="2584">
                <a:solidFill>
                  <a:srgbClr val="071F37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</a:p>
        </p:txBody>
      </p:sp>
    </p:spTree>
  </p:cSld>
  <p:clrMapOvr>
    <a:masterClrMapping/>
  </p:clrMapOvr>
  <p:transition spd="med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DAGd3jB4iOU</dc:identifier>
  <dcterms:modified xsi:type="dcterms:W3CDTF">2011-08-01T06:04:30Z</dcterms:modified>
  <cp:revision>1</cp:revision>
  <dc:title>TUtor.ia</dc:title>
</cp:coreProperties>
</file>

<file path=docProps/thumbnail.jpeg>
</file>